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6"/>
  </p:notesMasterIdLst>
  <p:sldIdLst>
    <p:sldId id="256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61" r:id="rId14"/>
    <p:sldId id="260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2927"/>
    <a:srgbClr val="EC7632"/>
    <a:srgbClr val="764E2C"/>
    <a:srgbClr val="898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DCD54-989E-43DE-88C1-D29E3D980D00}" type="datetimeFigureOut">
              <a:rPr lang="fr-FR" smtClean="0"/>
              <a:t>31/10/2016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549E0-A7E7-4880-BBF6-FC83BAC0978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566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49E0-A7E7-4880-BBF6-FC83BAC0978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91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49E0-A7E7-4880-BBF6-FC83BAC0978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586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49E0-A7E7-4880-BBF6-FC83BAC0978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720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49E0-A7E7-4880-BBF6-FC83BAC0978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73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49E0-A7E7-4880-BBF6-FC83BAC0978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084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49E0-A7E7-4880-BBF6-FC83BAC0978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241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49E0-A7E7-4880-BBF6-FC83BAC0978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216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49E0-A7E7-4880-BBF6-FC83BAC0978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985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49E0-A7E7-4880-BBF6-FC83BAC0978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73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49E0-A7E7-4880-BBF6-FC83BAC0978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778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49E0-A7E7-4880-BBF6-FC83BAC0978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664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49E0-A7E7-4880-BBF6-FC83BAC0978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41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81EDF-08F6-499F-A8DE-B8C655AC7CAD}" type="datetime1">
              <a:rPr lang="fr-FR" smtClean="0"/>
              <a:t>31/10/2016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42D9-24EE-4F8B-BDA0-BE743495C46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114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304B-AC5B-411D-97C7-C8BA0BAF945F}" type="datetime1">
              <a:rPr lang="fr-FR" smtClean="0"/>
              <a:t>31/10/2016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42D9-24EE-4F8B-BDA0-BE743495C46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4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D16D3-0D88-4D00-B1F0-667CC698C6E1}" type="datetime1">
              <a:rPr lang="fr-FR" smtClean="0"/>
              <a:t>31/10/2016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42D9-24EE-4F8B-BDA0-BE743495C46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06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E91CC-3F86-4C9C-9391-9D21FB198D1F}" type="datetime1">
              <a:rPr lang="fr-FR" smtClean="0"/>
              <a:t>31/10/2016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42D9-24EE-4F8B-BDA0-BE743495C46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83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3A277-DF66-4018-97C9-D1B480275101}" type="datetime1">
              <a:rPr lang="fr-FR" smtClean="0"/>
              <a:t>31/10/2016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42D9-24EE-4F8B-BDA0-BE743495C46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455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083B-90A7-4AC3-86B1-F779577A08CF}" type="datetime1">
              <a:rPr lang="fr-FR" smtClean="0"/>
              <a:t>31/10/2016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42D9-24EE-4F8B-BDA0-BE743495C46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588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D058B-FF49-4863-B4D7-55FE1605DCD3}" type="datetime1">
              <a:rPr lang="fr-FR" smtClean="0"/>
              <a:t>31/10/2016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42D9-24EE-4F8B-BDA0-BE743495C46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26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33CF-41E1-4C46-8D65-EF4A934B39DC}" type="datetime1">
              <a:rPr lang="fr-FR" smtClean="0"/>
              <a:t>31/10/2016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42D9-24EE-4F8B-BDA0-BE743495C46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74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4AB7-47EC-4E46-A986-7B684F2643F1}" type="datetime1">
              <a:rPr lang="fr-FR" smtClean="0"/>
              <a:t>31/10/2016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42D9-24EE-4F8B-BDA0-BE743495C46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03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80DC-6D60-4F8D-B363-6D730961CF53}" type="datetime1">
              <a:rPr lang="fr-FR" smtClean="0"/>
              <a:t>31/10/2016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42D9-24EE-4F8B-BDA0-BE743495C46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045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EBF1-A9BC-4C4D-BF12-A896A62683A4}" type="datetime1">
              <a:rPr lang="fr-FR" smtClean="0"/>
              <a:t>31/10/2016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42D9-24EE-4F8B-BDA0-BE743495C46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64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A51E6-D0B8-4F44-B3FC-5FA4E7CFBFF9}" type="datetime1">
              <a:rPr lang="fr-FR" smtClean="0"/>
              <a:t>31/10/2016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842D9-24EE-4F8B-BDA0-BE743495C46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61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edia@ipc.on.ca" TargetMode="External"/><Relationship Id="rId4" Type="http://schemas.openxmlformats.org/officeDocument/2006/relationships/hyperlink" Target="mailto:info@ipc.on.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tmp"/><Relationship Id="rId5" Type="http://schemas.openxmlformats.org/officeDocument/2006/relationships/hyperlink" Target="https://www.ipc.on.ca/wp-content/uploads/Resources/up-1grade_5.pdf" TargetMode="External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tmp"/><Relationship Id="rId5" Type="http://schemas.openxmlformats.org/officeDocument/2006/relationships/hyperlink" Target="https://www.ipc.on.ca/wp-content/uploads/Resources/Grade_10_web-e.pdf" TargetMode="External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tmp"/><Relationship Id="rId5" Type="http://schemas.openxmlformats.org/officeDocument/2006/relationships/hyperlink" Target="https://www.ipc.on.ca/wp-content/uploads/Resources/Grade_11-12_Resource_Guide.pdf" TargetMode="External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youtube.com/watch?v=vl8lNvVQVN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95548"/>
            <a:ext cx="9169238" cy="8624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19" y="352077"/>
            <a:ext cx="2156182" cy="11021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5703064" y="-3169185"/>
            <a:ext cx="271749" cy="6610120"/>
          </a:xfrm>
          <a:prstGeom prst="rect">
            <a:avLst/>
          </a:prstGeom>
          <a:gradFill flip="none" rotWithShape="1">
            <a:gsLst>
              <a:gs pos="5000">
                <a:srgbClr val="EC7632">
                  <a:shade val="30000"/>
                  <a:satMod val="115000"/>
                </a:srgbClr>
              </a:gs>
              <a:gs pos="36000">
                <a:srgbClr val="EC7632">
                  <a:shade val="67500"/>
                  <a:satMod val="115000"/>
                </a:srgbClr>
              </a:gs>
              <a:gs pos="94000">
                <a:srgbClr val="EC7632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174445" y="352077"/>
            <a:ext cx="187509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r>
              <a:rPr lang="fr-FR" dirty="0"/>
              <a:t>YOUR LOGO</a:t>
            </a:r>
          </a:p>
          <a:p>
            <a:pPr algn="ctr"/>
            <a:endParaRPr lang="fr-FR" dirty="0"/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-94456" y="1707716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0066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CA" altLang="en-US" sz="4800" i="1" dirty="0" smtClean="0">
                <a:ea typeface="Verdana" charset="0"/>
                <a:cs typeface="Verdana" charset="0"/>
              </a:rPr>
              <a:t>Digital Education in Ontario, Canada</a:t>
            </a:r>
            <a:endParaRPr lang="en-US" altLang="en-US" sz="4800" i="1" dirty="0">
              <a:ea typeface="Verdana" charset="0"/>
              <a:cs typeface="Verdana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gray">
          <a:xfrm>
            <a:off x="19844" y="3692265"/>
            <a:ext cx="9144000" cy="204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000066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000066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000066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000066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400">
                <a:solidFill>
                  <a:srgbClr val="000066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000066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000066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000066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rgbClr val="000066"/>
                </a:solidFill>
                <a:latin typeface="Calibri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Font typeface="Wingdings" charset="2"/>
              <a:buNone/>
            </a:pPr>
            <a:r>
              <a:rPr lang="en-US" altLang="en-US" sz="3200" b="1" dirty="0" smtClean="0">
                <a:latin typeface="Arial" charset="0"/>
              </a:rPr>
              <a:t>Sherry Liang</a:t>
            </a:r>
          </a:p>
          <a:p>
            <a:pPr algn="ctr" fontAlgn="base">
              <a:spcAft>
                <a:spcPct val="0"/>
              </a:spcAft>
              <a:buClr>
                <a:srgbClr val="000000"/>
              </a:buClr>
              <a:buFont typeface="Wingdings" charset="2"/>
              <a:buNone/>
            </a:pPr>
            <a:r>
              <a:rPr lang="en-US" altLang="en-US" sz="2800" b="1" dirty="0" smtClean="0">
                <a:latin typeface="Arial" charset="0"/>
              </a:rPr>
              <a:t>Assistant Commissioner</a:t>
            </a:r>
            <a:endParaRPr lang="en-US" altLang="en-US" sz="2800" b="1" dirty="0">
              <a:latin typeface="Arial" charset="0"/>
            </a:endParaRPr>
          </a:p>
          <a:p>
            <a:pPr algn="ctr" fontAlgn="base">
              <a:spcAft>
                <a:spcPct val="0"/>
              </a:spcAft>
              <a:buClr>
                <a:srgbClr val="000000"/>
              </a:buClr>
              <a:buFont typeface="Wingdings" charset="2"/>
              <a:buNone/>
            </a:pPr>
            <a:r>
              <a:rPr lang="en-US" altLang="en-US" sz="2800" b="1" dirty="0" smtClean="0">
                <a:latin typeface="Arial" charset="0"/>
              </a:rPr>
              <a:t>Office </a:t>
            </a:r>
            <a:r>
              <a:rPr lang="en-US" altLang="en-US" sz="2800" b="1" dirty="0">
                <a:latin typeface="Arial" charset="0"/>
              </a:rPr>
              <a:t>of the Information &amp; Privacy </a:t>
            </a:r>
            <a:r>
              <a:rPr lang="en-US" altLang="en-US" sz="2800" b="1" dirty="0" smtClean="0">
                <a:latin typeface="Arial" charset="0"/>
              </a:rPr>
              <a:t>Commissioner of Ontario</a:t>
            </a:r>
            <a:endParaRPr lang="en-US" altLang="en-US" sz="2800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929" y="312546"/>
            <a:ext cx="3361071" cy="126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57647" y="2799902"/>
            <a:ext cx="271749" cy="7300954"/>
          </a:xfrm>
          <a:prstGeom prst="rect">
            <a:avLst/>
          </a:prstGeom>
          <a:gradFill>
            <a:gsLst>
              <a:gs pos="61000">
                <a:srgbClr val="EC7632"/>
              </a:gs>
              <a:gs pos="100000">
                <a:schemeClr val="lt1">
                  <a:tint val="98000"/>
                  <a:satMod val="130000"/>
                  <a:shade val="90000"/>
                  <a:lumMod val="103000"/>
                </a:schemeClr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3514604" y="3071650"/>
            <a:ext cx="271749" cy="7300957"/>
          </a:xfrm>
          <a:prstGeom prst="rect">
            <a:avLst/>
          </a:prstGeom>
          <a:gradFill>
            <a:gsLst>
              <a:gs pos="61000">
                <a:srgbClr val="764E2C"/>
              </a:gs>
              <a:gs pos="100000">
                <a:schemeClr val="lt1">
                  <a:tint val="98000"/>
                  <a:satMod val="130000"/>
                  <a:shade val="90000"/>
                  <a:lumMod val="103000"/>
                </a:schemeClr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5773341" y="6576727"/>
            <a:ext cx="2743200" cy="327965"/>
          </a:xfrm>
        </p:spPr>
        <p:txBody>
          <a:bodyPr/>
          <a:lstStyle/>
          <a:p>
            <a:fld id="{2F4842D9-24EE-4F8B-BDA0-BE743495C466}" type="slidenum">
              <a:rPr lang="fr-FR" sz="1400">
                <a:solidFill>
                  <a:srgbClr val="DF2927"/>
                </a:solidFill>
              </a:rPr>
              <a:t>10</a:t>
            </a:fld>
            <a:endParaRPr lang="fr-FR" sz="1400" dirty="0">
              <a:solidFill>
                <a:srgbClr val="DF2927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19" y="352077"/>
            <a:ext cx="2156182" cy="110214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5400000">
            <a:off x="5703064" y="-3169185"/>
            <a:ext cx="271749" cy="6610120"/>
          </a:xfrm>
          <a:prstGeom prst="rect">
            <a:avLst/>
          </a:prstGeom>
          <a:gradFill flip="none" rotWithShape="1">
            <a:gsLst>
              <a:gs pos="5000">
                <a:srgbClr val="EC7632">
                  <a:shade val="30000"/>
                  <a:satMod val="115000"/>
                </a:srgbClr>
              </a:gs>
              <a:gs pos="36000">
                <a:srgbClr val="EC7632">
                  <a:shade val="67500"/>
                  <a:satMod val="115000"/>
                </a:srgbClr>
              </a:gs>
              <a:gs pos="94000">
                <a:srgbClr val="EC7632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10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296" y="305239"/>
            <a:ext cx="4614987" cy="5865541"/>
          </a:xfrm>
        </p:spPr>
      </p:pic>
      <p:sp>
        <p:nvSpPr>
          <p:cNvPr id="11" name="TextBox 10"/>
          <p:cNvSpPr txBox="1"/>
          <p:nvPr/>
        </p:nvSpPr>
        <p:spPr>
          <a:xfrm>
            <a:off x="432501" y="1798225"/>
            <a:ext cx="3733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News Articles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Students are provided with real news articles dealing with the potential consequences of revealing personal information online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Students are invited to discuss the articles and consider their own use of social media and the potential impacts to reputation and privacy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014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57647" y="2799902"/>
            <a:ext cx="271749" cy="7300954"/>
          </a:xfrm>
          <a:prstGeom prst="rect">
            <a:avLst/>
          </a:prstGeom>
          <a:gradFill>
            <a:gsLst>
              <a:gs pos="61000">
                <a:srgbClr val="EC7632"/>
              </a:gs>
              <a:gs pos="100000">
                <a:schemeClr val="lt1">
                  <a:tint val="98000"/>
                  <a:satMod val="130000"/>
                  <a:shade val="90000"/>
                  <a:lumMod val="103000"/>
                </a:schemeClr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3514604" y="3071650"/>
            <a:ext cx="271749" cy="7300957"/>
          </a:xfrm>
          <a:prstGeom prst="rect">
            <a:avLst/>
          </a:prstGeom>
          <a:gradFill>
            <a:gsLst>
              <a:gs pos="61000">
                <a:srgbClr val="764E2C"/>
              </a:gs>
              <a:gs pos="100000">
                <a:schemeClr val="lt1">
                  <a:tint val="98000"/>
                  <a:satMod val="130000"/>
                  <a:shade val="90000"/>
                  <a:lumMod val="103000"/>
                </a:schemeClr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5773341" y="6576727"/>
            <a:ext cx="2743200" cy="327965"/>
          </a:xfrm>
        </p:spPr>
        <p:txBody>
          <a:bodyPr/>
          <a:lstStyle/>
          <a:p>
            <a:fld id="{2F4842D9-24EE-4F8B-BDA0-BE743495C466}" type="slidenum">
              <a:rPr lang="fr-FR" sz="1400">
                <a:solidFill>
                  <a:srgbClr val="DF2927"/>
                </a:solidFill>
              </a:rPr>
              <a:t>11</a:t>
            </a:fld>
            <a:endParaRPr lang="fr-FR" sz="1400" dirty="0">
              <a:solidFill>
                <a:srgbClr val="DF2927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19" y="352077"/>
            <a:ext cx="2156182" cy="110214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5400000">
            <a:off x="5703064" y="-3169185"/>
            <a:ext cx="271749" cy="6610120"/>
          </a:xfrm>
          <a:prstGeom prst="rect">
            <a:avLst/>
          </a:prstGeom>
          <a:gradFill flip="none" rotWithShape="1">
            <a:gsLst>
              <a:gs pos="5000">
                <a:srgbClr val="EC7632">
                  <a:shade val="30000"/>
                  <a:satMod val="115000"/>
                </a:srgbClr>
              </a:gs>
              <a:gs pos="36000">
                <a:srgbClr val="EC7632">
                  <a:shade val="67500"/>
                  <a:satMod val="115000"/>
                </a:srgbClr>
              </a:gs>
              <a:gs pos="94000">
                <a:srgbClr val="EC7632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10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578" y="432342"/>
            <a:ext cx="4267199" cy="5486400"/>
          </a:xfrm>
        </p:spPr>
      </p:pic>
      <p:sp>
        <p:nvSpPr>
          <p:cNvPr id="11" name="TextBox 10"/>
          <p:cNvSpPr txBox="1"/>
          <p:nvPr/>
        </p:nvSpPr>
        <p:spPr>
          <a:xfrm>
            <a:off x="350520" y="1952963"/>
            <a:ext cx="419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Short Quizzes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Quizzes vary in complexity based on target age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questions have been designed to start conversations on privacy rights and technology</a:t>
            </a:r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967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57647" y="2799902"/>
            <a:ext cx="271749" cy="7300954"/>
          </a:xfrm>
          <a:prstGeom prst="rect">
            <a:avLst/>
          </a:prstGeom>
          <a:gradFill>
            <a:gsLst>
              <a:gs pos="61000">
                <a:srgbClr val="EC7632"/>
              </a:gs>
              <a:gs pos="100000">
                <a:schemeClr val="lt1">
                  <a:tint val="98000"/>
                  <a:satMod val="130000"/>
                  <a:shade val="90000"/>
                  <a:lumMod val="103000"/>
                </a:schemeClr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3514604" y="3071650"/>
            <a:ext cx="271749" cy="7300957"/>
          </a:xfrm>
          <a:prstGeom prst="rect">
            <a:avLst/>
          </a:prstGeom>
          <a:gradFill>
            <a:gsLst>
              <a:gs pos="61000">
                <a:srgbClr val="764E2C"/>
              </a:gs>
              <a:gs pos="100000">
                <a:schemeClr val="lt1">
                  <a:tint val="98000"/>
                  <a:satMod val="130000"/>
                  <a:shade val="90000"/>
                  <a:lumMod val="103000"/>
                </a:schemeClr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5773341" y="6576727"/>
            <a:ext cx="2743200" cy="327965"/>
          </a:xfrm>
        </p:spPr>
        <p:txBody>
          <a:bodyPr/>
          <a:lstStyle/>
          <a:p>
            <a:fld id="{2F4842D9-24EE-4F8B-BDA0-BE743495C466}" type="slidenum">
              <a:rPr lang="fr-FR" sz="1400">
                <a:solidFill>
                  <a:srgbClr val="DF2927"/>
                </a:solidFill>
              </a:rPr>
              <a:t>12</a:t>
            </a:fld>
            <a:endParaRPr lang="fr-FR" sz="1400" dirty="0">
              <a:solidFill>
                <a:srgbClr val="DF2927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19" y="352077"/>
            <a:ext cx="2156182" cy="110214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5400000">
            <a:off x="5703064" y="-3169185"/>
            <a:ext cx="271749" cy="6610120"/>
          </a:xfrm>
          <a:prstGeom prst="rect">
            <a:avLst/>
          </a:prstGeom>
          <a:gradFill flip="none" rotWithShape="1">
            <a:gsLst>
              <a:gs pos="5000">
                <a:srgbClr val="EC7632">
                  <a:shade val="30000"/>
                  <a:satMod val="115000"/>
                </a:srgbClr>
              </a:gs>
              <a:gs pos="36000">
                <a:srgbClr val="EC7632">
                  <a:shade val="67500"/>
                  <a:satMod val="115000"/>
                </a:srgbClr>
              </a:gs>
              <a:gs pos="94000">
                <a:srgbClr val="EC7632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10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624" y="309443"/>
            <a:ext cx="5294375" cy="6000298"/>
          </a:xfrm>
        </p:spPr>
      </p:pic>
      <p:sp>
        <p:nvSpPr>
          <p:cNvPr id="11" name="TextBox 10"/>
          <p:cNvSpPr txBox="1"/>
          <p:nvPr/>
        </p:nvSpPr>
        <p:spPr>
          <a:xfrm>
            <a:off x="401340" y="1763331"/>
            <a:ext cx="3352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Powerpoint</a:t>
            </a:r>
            <a:r>
              <a:rPr lang="en-US" dirty="0" smtClean="0"/>
              <a:t> Presentations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Slide decks provide teachers with easy to use lecture tools that focus on issues like online privacy and reputation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Presentations use numerous examples from websites and social media to help students understand the impact of online privacy on their lives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49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57647" y="2799902"/>
            <a:ext cx="271749" cy="7300954"/>
          </a:xfrm>
          <a:prstGeom prst="rect">
            <a:avLst/>
          </a:prstGeom>
          <a:gradFill>
            <a:gsLst>
              <a:gs pos="61000">
                <a:srgbClr val="EC7632"/>
              </a:gs>
              <a:gs pos="100000">
                <a:schemeClr val="lt1">
                  <a:tint val="98000"/>
                  <a:satMod val="130000"/>
                  <a:shade val="90000"/>
                  <a:lumMod val="103000"/>
                </a:schemeClr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3514604" y="3071650"/>
            <a:ext cx="271749" cy="7300957"/>
          </a:xfrm>
          <a:prstGeom prst="rect">
            <a:avLst/>
          </a:prstGeom>
          <a:gradFill>
            <a:gsLst>
              <a:gs pos="61000">
                <a:srgbClr val="764E2C"/>
              </a:gs>
              <a:gs pos="100000">
                <a:schemeClr val="lt1">
                  <a:tint val="98000"/>
                  <a:satMod val="130000"/>
                  <a:shade val="90000"/>
                  <a:lumMod val="103000"/>
                </a:schemeClr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5773341" y="6576727"/>
            <a:ext cx="2743200" cy="327965"/>
          </a:xfrm>
        </p:spPr>
        <p:txBody>
          <a:bodyPr/>
          <a:lstStyle/>
          <a:p>
            <a:fld id="{2F4842D9-24EE-4F8B-BDA0-BE743495C466}" type="slidenum">
              <a:rPr lang="fr-FR" sz="1400">
                <a:solidFill>
                  <a:srgbClr val="DF2927"/>
                </a:solidFill>
              </a:rPr>
              <a:t>13</a:t>
            </a:fld>
            <a:endParaRPr lang="fr-FR" sz="1400" dirty="0">
              <a:solidFill>
                <a:srgbClr val="DF2927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19" y="352077"/>
            <a:ext cx="2156182" cy="110214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5400000">
            <a:off x="5703064" y="-3169185"/>
            <a:ext cx="271749" cy="6610120"/>
          </a:xfrm>
          <a:prstGeom prst="rect">
            <a:avLst/>
          </a:prstGeom>
          <a:gradFill flip="none" rotWithShape="1">
            <a:gsLst>
              <a:gs pos="5000">
                <a:srgbClr val="EC7632">
                  <a:shade val="30000"/>
                  <a:satMod val="115000"/>
                </a:srgbClr>
              </a:gs>
              <a:gs pos="36000">
                <a:srgbClr val="EC7632">
                  <a:shade val="67500"/>
                  <a:satMod val="115000"/>
                </a:srgbClr>
              </a:gs>
              <a:gs pos="94000">
                <a:srgbClr val="EC7632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915" y="1534587"/>
            <a:ext cx="2936228" cy="37849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06040" y="192024"/>
            <a:ext cx="6547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66"/>
                </a:solidFill>
                <a:latin typeface="+mj-lt"/>
              </a:rPr>
              <a:t>Examples of Resources Across Canada</a:t>
            </a:r>
            <a:endParaRPr lang="en-CA" dirty="0">
              <a:solidFill>
                <a:srgbClr val="000066"/>
              </a:solidFill>
              <a:latin typeface="+mj-lt"/>
            </a:endParaRPr>
          </a:p>
        </p:txBody>
      </p:sp>
      <p:pic>
        <p:nvPicPr>
          <p:cNvPr id="16" name="Picture 1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36" y="1534588"/>
            <a:ext cx="2906790" cy="383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18630" y="5371189"/>
            <a:ext cx="3972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66"/>
                </a:solidFill>
                <a:latin typeface="+mn-lt"/>
              </a:rPr>
              <a:t>The Office of the Privacy Commissioner of Canada developed this graphic novel following two teens dealing with privacy and social media</a:t>
            </a:r>
            <a:endParaRPr lang="en-CA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0" y="5371189"/>
            <a:ext cx="4852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66"/>
                </a:solidFill>
                <a:latin typeface="+mn-lt"/>
              </a:rPr>
              <a:t>La </a:t>
            </a:r>
            <a:r>
              <a:rPr lang="en-US" dirty="0" smtClean="0">
                <a:solidFill>
                  <a:srgbClr val="000066"/>
                </a:solidFill>
                <a:latin typeface="+mn-lt"/>
              </a:rPr>
              <a:t>Commission </a:t>
            </a:r>
            <a:r>
              <a:rPr lang="en-US" dirty="0" err="1">
                <a:solidFill>
                  <a:srgbClr val="000066"/>
                </a:solidFill>
                <a:latin typeface="+mn-lt"/>
              </a:rPr>
              <a:t>d’accès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 à </a:t>
            </a:r>
            <a:r>
              <a:rPr lang="en-US" dirty="0" err="1">
                <a:solidFill>
                  <a:srgbClr val="000066"/>
                </a:solidFill>
                <a:latin typeface="+mn-lt"/>
              </a:rPr>
              <a:t>l’information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 du </a:t>
            </a:r>
            <a:r>
              <a:rPr lang="en-US" dirty="0" smtClean="0">
                <a:solidFill>
                  <a:srgbClr val="000066"/>
                </a:solidFill>
                <a:latin typeface="+mn-lt"/>
              </a:rPr>
              <a:t>Québec created this educational program to teach kids the rules of  protecting personal information</a:t>
            </a:r>
            <a:endParaRPr lang="en-CA" dirty="0">
              <a:solidFill>
                <a:srgbClr val="00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278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95548"/>
            <a:ext cx="9169238" cy="8624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479" y="224009"/>
            <a:ext cx="2428280" cy="1241234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113738"/>
            <a:ext cx="3269041" cy="7008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srgbClr val="000066"/>
                </a:solidFill>
                <a:latin typeface="+mn-lt"/>
              </a:rPr>
              <a:t>Contact </a:t>
            </a:r>
            <a:r>
              <a:rPr lang="en-US" sz="4400" b="1" dirty="0">
                <a:solidFill>
                  <a:srgbClr val="000066"/>
                </a:solidFill>
                <a:latin typeface="+mn-lt"/>
              </a:rPr>
              <a:t>Us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0825" y="2163847"/>
            <a:ext cx="8497888" cy="284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1536700" algn="l"/>
              </a:tabLst>
              <a:defRPr sz="2400">
                <a:solidFill>
                  <a:srgbClr val="000066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1536700" algn="l"/>
              </a:tabLst>
              <a:defRPr sz="2400">
                <a:solidFill>
                  <a:srgbClr val="000066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1536700" algn="l"/>
              </a:tabLst>
              <a:defRPr sz="2400">
                <a:solidFill>
                  <a:srgbClr val="000066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1536700" algn="l"/>
              </a:tabLst>
              <a:defRPr sz="2400">
                <a:solidFill>
                  <a:srgbClr val="000066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1536700" algn="l"/>
              </a:tabLst>
              <a:defRPr sz="2400">
                <a:solidFill>
                  <a:srgbClr val="000066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536700" algn="l"/>
              </a:tabLst>
              <a:defRPr sz="2400">
                <a:solidFill>
                  <a:srgbClr val="000066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536700" algn="l"/>
              </a:tabLst>
              <a:defRPr sz="2400">
                <a:solidFill>
                  <a:srgbClr val="000066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536700" algn="l"/>
              </a:tabLst>
              <a:defRPr sz="2400">
                <a:solidFill>
                  <a:srgbClr val="000066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536700" algn="l"/>
              </a:tabLst>
              <a:defRPr sz="2400">
                <a:solidFill>
                  <a:srgbClr val="000066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b="1" dirty="0"/>
              <a:t>Information and Privacy Commissioner of Ontario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b="1" dirty="0"/>
              <a:t>2 Bloor Street East, Suite 1400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b="1" dirty="0"/>
              <a:t>Toronto, Ontario, Canada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b="1" dirty="0"/>
              <a:t>M4W 1A8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en-US" sz="900" b="1" dirty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b="1" dirty="0"/>
              <a:t>Phone: (416) 326-3333 / 1-800-387-0073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CA" altLang="en-US" b="1" dirty="0"/>
              <a:t>TDD/TTY: 416-325-7539</a:t>
            </a:r>
            <a:endParaRPr lang="en-US" altLang="en-US" b="1" dirty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b="1" dirty="0"/>
              <a:t>Web: </a:t>
            </a:r>
            <a:r>
              <a:rPr lang="en-US" altLang="en-US" b="1" u="sng" dirty="0">
                <a:solidFill>
                  <a:srgbClr val="0000FF"/>
                </a:solidFill>
              </a:rPr>
              <a:t>www.ipc.on.ca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b="1" dirty="0"/>
              <a:t>E-mail: </a:t>
            </a:r>
            <a:r>
              <a:rPr lang="en-US" altLang="en-US" b="1" dirty="0">
                <a:solidFill>
                  <a:srgbClr val="0000FF"/>
                </a:solidFill>
                <a:hlinkClick r:id="rId4"/>
              </a:rPr>
              <a:t>info@ipc.on.ca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825" y="5493043"/>
            <a:ext cx="538782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66"/>
                </a:solidFill>
                <a:latin typeface="+mn-lt"/>
                <a:cs typeface="Arial" charset="0"/>
              </a:rPr>
              <a:t>Media: </a:t>
            </a:r>
            <a:r>
              <a:rPr lang="en-US" sz="2400" b="1" dirty="0">
                <a:solidFill>
                  <a:srgbClr val="000066"/>
                </a:solidFill>
                <a:latin typeface="+mn-lt"/>
                <a:cs typeface="Arial" charset="0"/>
                <a:hlinkClick r:id="rId5"/>
              </a:rPr>
              <a:t>media@ipc.on.ca</a:t>
            </a:r>
            <a:r>
              <a:rPr lang="en-US" sz="2400" b="1" dirty="0">
                <a:solidFill>
                  <a:srgbClr val="000066"/>
                </a:solidFill>
                <a:latin typeface="+mn-lt"/>
                <a:cs typeface="Arial" charset="0"/>
              </a:rPr>
              <a:t> / 416-326-3965</a:t>
            </a:r>
          </a:p>
        </p:txBody>
      </p:sp>
    </p:spTree>
    <p:extLst>
      <p:ext uri="{BB962C8B-B14F-4D97-AF65-F5344CB8AC3E}">
        <p14:creationId xmlns:p14="http://schemas.microsoft.com/office/powerpoint/2010/main" val="121789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57647" y="2799902"/>
            <a:ext cx="271749" cy="7300954"/>
          </a:xfrm>
          <a:prstGeom prst="rect">
            <a:avLst/>
          </a:prstGeom>
          <a:gradFill>
            <a:gsLst>
              <a:gs pos="61000">
                <a:srgbClr val="EC7632"/>
              </a:gs>
              <a:gs pos="100000">
                <a:schemeClr val="lt1">
                  <a:tint val="98000"/>
                  <a:satMod val="130000"/>
                  <a:shade val="90000"/>
                  <a:lumMod val="103000"/>
                </a:schemeClr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3514604" y="3071650"/>
            <a:ext cx="271749" cy="7300957"/>
          </a:xfrm>
          <a:prstGeom prst="rect">
            <a:avLst/>
          </a:prstGeom>
          <a:gradFill>
            <a:gsLst>
              <a:gs pos="61000">
                <a:srgbClr val="764E2C"/>
              </a:gs>
              <a:gs pos="100000">
                <a:schemeClr val="lt1">
                  <a:tint val="98000"/>
                  <a:satMod val="130000"/>
                  <a:shade val="90000"/>
                  <a:lumMod val="103000"/>
                </a:schemeClr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5773341" y="6576727"/>
            <a:ext cx="2743200" cy="327965"/>
          </a:xfrm>
        </p:spPr>
        <p:txBody>
          <a:bodyPr/>
          <a:lstStyle/>
          <a:p>
            <a:fld id="{2F4842D9-24EE-4F8B-BDA0-BE743495C466}" type="slidenum">
              <a:rPr lang="fr-FR" sz="1400">
                <a:solidFill>
                  <a:srgbClr val="DF2927"/>
                </a:solidFill>
              </a:rPr>
              <a:t>2</a:t>
            </a:fld>
            <a:endParaRPr lang="fr-FR" sz="1400" dirty="0">
              <a:solidFill>
                <a:srgbClr val="DF2927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19" y="352077"/>
            <a:ext cx="2156182" cy="110214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5400000">
            <a:off x="5703064" y="-3169185"/>
            <a:ext cx="271749" cy="6610120"/>
          </a:xfrm>
          <a:prstGeom prst="rect">
            <a:avLst/>
          </a:prstGeom>
          <a:gradFill flip="none" rotWithShape="1">
            <a:gsLst>
              <a:gs pos="5000">
                <a:srgbClr val="EC7632">
                  <a:shade val="30000"/>
                  <a:satMod val="115000"/>
                </a:srgbClr>
              </a:gs>
              <a:gs pos="36000">
                <a:srgbClr val="EC7632">
                  <a:shade val="67500"/>
                  <a:satMod val="115000"/>
                </a:srgbClr>
              </a:gs>
              <a:gs pos="94000">
                <a:srgbClr val="EC7632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423160" y="551688"/>
            <a:ext cx="672084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0066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ea typeface="Verdana" charset="0"/>
                <a:cs typeface="Verdana" charset="0"/>
              </a:rPr>
              <a:t>Office of the Information and Privacy Commissioner of Ontario (IPC)</a:t>
            </a:r>
            <a:endParaRPr lang="en-US" altLang="en-US" sz="4000" dirty="0">
              <a:ea typeface="Verdana" charset="0"/>
              <a:cs typeface="Verdana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43219" y="1725976"/>
            <a:ext cx="8686800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we do: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 an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independent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review of provincial and municipal government and public sector decisions and practices concerning access and privacy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Oversee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compliance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with provincial and municipal access and privacy legislation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Conduct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deliver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education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guidance on access and privacy issues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29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57647" y="2799902"/>
            <a:ext cx="271749" cy="7300954"/>
          </a:xfrm>
          <a:prstGeom prst="rect">
            <a:avLst/>
          </a:prstGeom>
          <a:gradFill>
            <a:gsLst>
              <a:gs pos="61000">
                <a:srgbClr val="EC7632"/>
              </a:gs>
              <a:gs pos="100000">
                <a:schemeClr val="lt1">
                  <a:tint val="98000"/>
                  <a:satMod val="130000"/>
                  <a:shade val="90000"/>
                  <a:lumMod val="103000"/>
                </a:schemeClr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3514604" y="3071650"/>
            <a:ext cx="271749" cy="7300957"/>
          </a:xfrm>
          <a:prstGeom prst="rect">
            <a:avLst/>
          </a:prstGeom>
          <a:gradFill>
            <a:gsLst>
              <a:gs pos="61000">
                <a:srgbClr val="764E2C"/>
              </a:gs>
              <a:gs pos="100000">
                <a:schemeClr val="lt1">
                  <a:tint val="98000"/>
                  <a:satMod val="130000"/>
                  <a:shade val="90000"/>
                  <a:lumMod val="103000"/>
                </a:schemeClr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5773341" y="6576727"/>
            <a:ext cx="2743200" cy="327965"/>
          </a:xfrm>
        </p:spPr>
        <p:txBody>
          <a:bodyPr/>
          <a:lstStyle/>
          <a:p>
            <a:fld id="{2F4842D9-24EE-4F8B-BDA0-BE743495C466}" type="slidenum">
              <a:rPr lang="fr-FR" sz="1400">
                <a:solidFill>
                  <a:srgbClr val="DF2927"/>
                </a:solidFill>
              </a:rPr>
              <a:t>3</a:t>
            </a:fld>
            <a:endParaRPr lang="fr-FR" sz="1400" dirty="0">
              <a:solidFill>
                <a:srgbClr val="DF2927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19" y="352077"/>
            <a:ext cx="2156182" cy="110214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5400000">
            <a:off x="5703064" y="-3169185"/>
            <a:ext cx="271749" cy="6610120"/>
          </a:xfrm>
          <a:prstGeom prst="rect">
            <a:avLst/>
          </a:prstGeom>
          <a:gradFill flip="none" rotWithShape="1">
            <a:gsLst>
              <a:gs pos="5000">
                <a:srgbClr val="EC7632">
                  <a:shade val="30000"/>
                  <a:satMod val="115000"/>
                </a:srgbClr>
              </a:gs>
              <a:gs pos="36000">
                <a:srgbClr val="EC7632">
                  <a:shade val="67500"/>
                  <a:satMod val="115000"/>
                </a:srgbClr>
              </a:gs>
              <a:gs pos="94000">
                <a:srgbClr val="EC7632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10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634" y="352076"/>
            <a:ext cx="4587111" cy="5915739"/>
          </a:xfrm>
        </p:spPr>
      </p:pic>
      <p:sp>
        <p:nvSpPr>
          <p:cNvPr id="11" name="TextBox 10"/>
          <p:cNvSpPr txBox="1"/>
          <p:nvPr/>
        </p:nvSpPr>
        <p:spPr>
          <a:xfrm>
            <a:off x="356301" y="1457535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Grade 5 students (ages 10-11 years)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Available online: </a:t>
            </a:r>
            <a:r>
              <a:rPr lang="en-US" dirty="0">
                <a:hlinkClick r:id="rId5"/>
              </a:rPr>
              <a:t>https://www.ipc.on.ca/wp-content/uploads/Resources/up-1grade_5.pdf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1" y="3816720"/>
            <a:ext cx="3705941" cy="217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5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57647" y="2799902"/>
            <a:ext cx="271749" cy="7300954"/>
          </a:xfrm>
          <a:prstGeom prst="rect">
            <a:avLst/>
          </a:prstGeom>
          <a:gradFill>
            <a:gsLst>
              <a:gs pos="61000">
                <a:srgbClr val="EC7632"/>
              </a:gs>
              <a:gs pos="100000">
                <a:schemeClr val="lt1">
                  <a:tint val="98000"/>
                  <a:satMod val="130000"/>
                  <a:shade val="90000"/>
                  <a:lumMod val="103000"/>
                </a:schemeClr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3514604" y="3071650"/>
            <a:ext cx="271749" cy="7300957"/>
          </a:xfrm>
          <a:prstGeom prst="rect">
            <a:avLst/>
          </a:prstGeom>
          <a:gradFill>
            <a:gsLst>
              <a:gs pos="61000">
                <a:srgbClr val="764E2C"/>
              </a:gs>
              <a:gs pos="100000">
                <a:schemeClr val="lt1">
                  <a:tint val="98000"/>
                  <a:satMod val="130000"/>
                  <a:shade val="90000"/>
                  <a:lumMod val="103000"/>
                </a:schemeClr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5773341" y="6576727"/>
            <a:ext cx="2743200" cy="327965"/>
          </a:xfrm>
        </p:spPr>
        <p:txBody>
          <a:bodyPr/>
          <a:lstStyle/>
          <a:p>
            <a:fld id="{2F4842D9-24EE-4F8B-BDA0-BE743495C466}" type="slidenum">
              <a:rPr lang="fr-FR" sz="1400">
                <a:solidFill>
                  <a:srgbClr val="DF2927"/>
                </a:solidFill>
              </a:rPr>
              <a:t>4</a:t>
            </a:fld>
            <a:endParaRPr lang="fr-FR" sz="1400" dirty="0">
              <a:solidFill>
                <a:srgbClr val="DF2927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19" y="352077"/>
            <a:ext cx="2156182" cy="110214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5400000">
            <a:off x="5703064" y="-3169185"/>
            <a:ext cx="271749" cy="6610120"/>
          </a:xfrm>
          <a:prstGeom prst="rect">
            <a:avLst/>
          </a:prstGeom>
          <a:gradFill flip="none" rotWithShape="1">
            <a:gsLst>
              <a:gs pos="5000">
                <a:srgbClr val="EC7632">
                  <a:shade val="30000"/>
                  <a:satMod val="115000"/>
                </a:srgbClr>
              </a:gs>
              <a:gs pos="36000">
                <a:srgbClr val="EC7632">
                  <a:shade val="67500"/>
                  <a:satMod val="115000"/>
                </a:srgbClr>
              </a:gs>
              <a:gs pos="94000">
                <a:srgbClr val="EC7632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10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82" y="1463753"/>
            <a:ext cx="3836037" cy="4777503"/>
          </a:xfrm>
        </p:spPr>
      </p:pic>
      <p:sp>
        <p:nvSpPr>
          <p:cNvPr id="11" name="TextBox 10"/>
          <p:cNvSpPr txBox="1"/>
          <p:nvPr/>
        </p:nvSpPr>
        <p:spPr>
          <a:xfrm>
            <a:off x="4706075" y="450487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Grade 10 students (ages 15-16 years)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Available online: </a:t>
            </a:r>
            <a:r>
              <a:rPr lang="en-US" dirty="0">
                <a:hlinkClick r:id="rId5"/>
              </a:rPr>
              <a:t>https://www.ipc.on.ca/wp-content/uploads/Resources/Grade_10_web-e.pdf</a:t>
            </a:r>
            <a:endParaRPr lang="en-US" dirty="0"/>
          </a:p>
          <a:p>
            <a:endParaRPr lang="en-CA" dirty="0"/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662" y="2758811"/>
            <a:ext cx="3857197" cy="318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8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57647" y="2799902"/>
            <a:ext cx="271749" cy="7300954"/>
          </a:xfrm>
          <a:prstGeom prst="rect">
            <a:avLst/>
          </a:prstGeom>
          <a:gradFill>
            <a:gsLst>
              <a:gs pos="61000">
                <a:srgbClr val="EC7632"/>
              </a:gs>
              <a:gs pos="100000">
                <a:schemeClr val="lt1">
                  <a:tint val="98000"/>
                  <a:satMod val="130000"/>
                  <a:shade val="90000"/>
                  <a:lumMod val="103000"/>
                </a:schemeClr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3514604" y="3071650"/>
            <a:ext cx="271749" cy="7300957"/>
          </a:xfrm>
          <a:prstGeom prst="rect">
            <a:avLst/>
          </a:prstGeom>
          <a:gradFill>
            <a:gsLst>
              <a:gs pos="61000">
                <a:srgbClr val="764E2C"/>
              </a:gs>
              <a:gs pos="100000">
                <a:schemeClr val="lt1">
                  <a:tint val="98000"/>
                  <a:satMod val="130000"/>
                  <a:shade val="90000"/>
                  <a:lumMod val="103000"/>
                </a:schemeClr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5773341" y="6576727"/>
            <a:ext cx="2743200" cy="327965"/>
          </a:xfrm>
        </p:spPr>
        <p:txBody>
          <a:bodyPr/>
          <a:lstStyle/>
          <a:p>
            <a:fld id="{2F4842D9-24EE-4F8B-BDA0-BE743495C466}" type="slidenum">
              <a:rPr lang="fr-FR" sz="1400">
                <a:solidFill>
                  <a:srgbClr val="DF2927"/>
                </a:solidFill>
              </a:rPr>
              <a:t>5</a:t>
            </a:fld>
            <a:endParaRPr lang="fr-FR" sz="1400" dirty="0">
              <a:solidFill>
                <a:srgbClr val="DF2927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19" y="352077"/>
            <a:ext cx="2156182" cy="110214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5400000">
            <a:off x="5703064" y="-3169185"/>
            <a:ext cx="271749" cy="6610120"/>
          </a:xfrm>
          <a:prstGeom prst="rect">
            <a:avLst/>
          </a:prstGeom>
          <a:gradFill flip="none" rotWithShape="1">
            <a:gsLst>
              <a:gs pos="5000">
                <a:srgbClr val="EC7632">
                  <a:shade val="30000"/>
                  <a:satMod val="115000"/>
                </a:srgbClr>
              </a:gs>
              <a:gs pos="36000">
                <a:srgbClr val="EC7632">
                  <a:shade val="67500"/>
                  <a:satMod val="115000"/>
                </a:srgbClr>
              </a:gs>
              <a:gs pos="94000">
                <a:srgbClr val="EC7632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624" y="311229"/>
            <a:ext cx="4812405" cy="5867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3219" y="1384701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Grade 11-12 students (ages 16-18 years)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Available online: </a:t>
            </a:r>
            <a:r>
              <a:rPr lang="en-US" dirty="0">
                <a:hlinkClick r:id="rId5"/>
              </a:rPr>
              <a:t>https://www.ipc.on.ca/wp-content/uploads/Resources/Grade_11-12_Resource_Guide.pdf</a:t>
            </a:r>
            <a:r>
              <a:rPr lang="en-US" dirty="0"/>
              <a:t> </a:t>
            </a:r>
            <a:endParaRPr lang="en-CA" dirty="0"/>
          </a:p>
          <a:p>
            <a:endParaRPr lang="en-CA" dirty="0"/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26" y="3491335"/>
            <a:ext cx="3696216" cy="27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7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57647" y="2799902"/>
            <a:ext cx="271749" cy="7300954"/>
          </a:xfrm>
          <a:prstGeom prst="rect">
            <a:avLst/>
          </a:prstGeom>
          <a:gradFill>
            <a:gsLst>
              <a:gs pos="61000">
                <a:srgbClr val="EC7632"/>
              </a:gs>
              <a:gs pos="100000">
                <a:schemeClr val="lt1">
                  <a:tint val="98000"/>
                  <a:satMod val="130000"/>
                  <a:shade val="90000"/>
                  <a:lumMod val="103000"/>
                </a:schemeClr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3514604" y="3071650"/>
            <a:ext cx="271749" cy="7300957"/>
          </a:xfrm>
          <a:prstGeom prst="rect">
            <a:avLst/>
          </a:prstGeom>
          <a:gradFill>
            <a:gsLst>
              <a:gs pos="61000">
                <a:srgbClr val="764E2C"/>
              </a:gs>
              <a:gs pos="100000">
                <a:schemeClr val="lt1">
                  <a:tint val="98000"/>
                  <a:satMod val="130000"/>
                  <a:shade val="90000"/>
                  <a:lumMod val="103000"/>
                </a:schemeClr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5773341" y="6576727"/>
            <a:ext cx="2743200" cy="327965"/>
          </a:xfrm>
        </p:spPr>
        <p:txBody>
          <a:bodyPr/>
          <a:lstStyle/>
          <a:p>
            <a:fld id="{2F4842D9-24EE-4F8B-BDA0-BE743495C466}" type="slidenum">
              <a:rPr lang="fr-FR" sz="1400">
                <a:solidFill>
                  <a:srgbClr val="DF2927"/>
                </a:solidFill>
              </a:rPr>
              <a:t>6</a:t>
            </a:fld>
            <a:endParaRPr lang="fr-FR" sz="1400" dirty="0">
              <a:solidFill>
                <a:srgbClr val="DF2927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19" y="352077"/>
            <a:ext cx="2156182" cy="110214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5400000">
            <a:off x="5703064" y="-3169185"/>
            <a:ext cx="271749" cy="6610120"/>
          </a:xfrm>
          <a:prstGeom prst="rect">
            <a:avLst/>
          </a:prstGeom>
          <a:gradFill flip="none" rotWithShape="1">
            <a:gsLst>
              <a:gs pos="5000">
                <a:srgbClr val="EC7632">
                  <a:shade val="30000"/>
                  <a:satMod val="115000"/>
                </a:srgbClr>
              </a:gs>
              <a:gs pos="36000">
                <a:srgbClr val="EC7632">
                  <a:shade val="67500"/>
                  <a:satMod val="115000"/>
                </a:srgbClr>
              </a:gs>
              <a:gs pos="94000">
                <a:srgbClr val="EC7632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533878" y="484051"/>
            <a:ext cx="67974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0066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ea typeface="Verdana" charset="0"/>
                <a:cs typeface="Verdana" charset="0"/>
              </a:rPr>
              <a:t>Educational Materials for Youth</a:t>
            </a:r>
            <a:endParaRPr lang="en-US" altLang="en-US" sz="4000" i="1" dirty="0">
              <a:ea typeface="Verdana" charset="0"/>
              <a:cs typeface="Verdana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3219" y="1541943"/>
            <a:ext cx="83058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fontAlgn="base" hangingPunct="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ea typeface="Times New Roman" panose="02020603050405020304" pitchFamily="18" charset="0"/>
              </a:rPr>
              <a:t>Collaborative Approach:</a:t>
            </a:r>
          </a:p>
          <a:p>
            <a:pPr marL="742950" lvl="1" indent="-285750" eaLnBrk="0" fontAlgn="base" hangingPunct="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ea typeface="Times New Roman" panose="02020603050405020304" pitchFamily="18" charset="0"/>
              </a:rPr>
              <a:t>Frontline teachers participated in the development of our educational materials</a:t>
            </a:r>
          </a:p>
          <a:p>
            <a:pPr marL="742950" lvl="1" indent="-285750" eaLnBrk="0" fontAlgn="base" hangingPunct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66"/>
                </a:solidFill>
                <a:ea typeface="Times New Roman" panose="02020603050405020304" pitchFamily="18" charset="0"/>
              </a:rPr>
              <a:t>S</a:t>
            </a:r>
            <a:r>
              <a:rPr lang="en-US" sz="2400" dirty="0" smtClean="0">
                <a:solidFill>
                  <a:srgbClr val="000066"/>
                </a:solidFill>
                <a:ea typeface="Times New Roman" panose="02020603050405020304" pitchFamily="18" charset="0"/>
              </a:rPr>
              <a:t>chool boards that oversee public schools in Ontario participated by distributing guidance</a:t>
            </a:r>
          </a:p>
          <a:p>
            <a:pPr marL="742950" lvl="1" indent="-285750" eaLnBrk="0" fontAlgn="base" hangingPunct="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0066"/>
              </a:solidFill>
              <a:ea typeface="Times New Roman" panose="02020603050405020304" pitchFamily="18" charset="0"/>
            </a:endParaRPr>
          </a:p>
          <a:p>
            <a:pPr marL="285750" indent="-285750" eaLnBrk="0" fontAlgn="base" hangingPunct="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ea typeface="Times New Roman" panose="02020603050405020304" pitchFamily="18" charset="0"/>
              </a:rPr>
              <a:t>Seamless Integration</a:t>
            </a:r>
          </a:p>
          <a:p>
            <a:pPr marL="742950" lvl="1" indent="-285750" eaLnBrk="0" fontAlgn="base" hangingPunct="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ea typeface="Times New Roman" panose="02020603050405020304" pitchFamily="18" charset="0"/>
              </a:rPr>
              <a:t>Materials were based on the curriculum standards required by the Ministry of Education to allow them to seamlessly join existing teaching plans</a:t>
            </a:r>
          </a:p>
          <a:p>
            <a:pPr marL="742950" lvl="1" indent="-285750" eaLnBrk="0" fontAlgn="base" hangingPunct="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ea typeface="Times New Roman" panose="02020603050405020304" pitchFamily="18" charset="0"/>
              </a:rPr>
              <a:t>Lessons based on existing plans in use by  school boards</a:t>
            </a:r>
          </a:p>
          <a:p>
            <a:pPr marL="742950" lvl="1" indent="-285750" eaLnBrk="0" fontAlgn="base" hangingPunct="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ea typeface="Times New Roman" panose="02020603050405020304" pitchFamily="18" charset="0"/>
              </a:rPr>
              <a:t>Teachers do not require additional training in order to teach this material</a:t>
            </a:r>
            <a:endParaRPr lang="en-US" sz="2400" dirty="0">
              <a:solidFill>
                <a:srgbClr val="000066"/>
              </a:solidFill>
              <a:ea typeface="Times New Roman" panose="02020603050405020304" pitchFamily="18" charset="0"/>
            </a:endParaRPr>
          </a:p>
          <a:p>
            <a:pPr eaLnBrk="0" fontAlgn="base" hangingPunct="0"/>
            <a:endParaRPr lang="en-US" dirty="0">
              <a:solidFill>
                <a:srgbClr val="000066"/>
              </a:solidFill>
              <a:ea typeface="Times New Roman" panose="02020603050405020304" pitchFamily="18" charset="0"/>
            </a:endParaRPr>
          </a:p>
          <a:p>
            <a:pPr marL="342900" indent="-342900" eaLnBrk="0" fontAlgn="base" hangingPunct="0">
              <a:buFont typeface="Symbol" panose="05050102010706020507" pitchFamily="18" charset="2"/>
              <a:buChar char=""/>
            </a:pPr>
            <a:endParaRPr lang="en-CA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2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57647" y="2799902"/>
            <a:ext cx="271749" cy="7300954"/>
          </a:xfrm>
          <a:prstGeom prst="rect">
            <a:avLst/>
          </a:prstGeom>
          <a:gradFill>
            <a:gsLst>
              <a:gs pos="61000">
                <a:srgbClr val="EC7632"/>
              </a:gs>
              <a:gs pos="100000">
                <a:schemeClr val="lt1">
                  <a:tint val="98000"/>
                  <a:satMod val="130000"/>
                  <a:shade val="90000"/>
                  <a:lumMod val="103000"/>
                </a:schemeClr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3514604" y="3071650"/>
            <a:ext cx="271749" cy="7300957"/>
          </a:xfrm>
          <a:prstGeom prst="rect">
            <a:avLst/>
          </a:prstGeom>
          <a:gradFill>
            <a:gsLst>
              <a:gs pos="61000">
                <a:srgbClr val="764E2C"/>
              </a:gs>
              <a:gs pos="100000">
                <a:schemeClr val="lt1">
                  <a:tint val="98000"/>
                  <a:satMod val="130000"/>
                  <a:shade val="90000"/>
                  <a:lumMod val="103000"/>
                </a:schemeClr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5773341" y="6576727"/>
            <a:ext cx="2743200" cy="327965"/>
          </a:xfrm>
        </p:spPr>
        <p:txBody>
          <a:bodyPr/>
          <a:lstStyle/>
          <a:p>
            <a:fld id="{2F4842D9-24EE-4F8B-BDA0-BE743495C466}" type="slidenum">
              <a:rPr lang="fr-FR" sz="1400">
                <a:solidFill>
                  <a:srgbClr val="DF2927"/>
                </a:solidFill>
              </a:rPr>
              <a:t>7</a:t>
            </a:fld>
            <a:endParaRPr lang="fr-FR" sz="1400" dirty="0">
              <a:solidFill>
                <a:srgbClr val="DF2927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19" y="352077"/>
            <a:ext cx="2156182" cy="110214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5400000">
            <a:off x="5703064" y="-3169185"/>
            <a:ext cx="271749" cy="6610120"/>
          </a:xfrm>
          <a:prstGeom prst="rect">
            <a:avLst/>
          </a:prstGeom>
          <a:gradFill flip="none" rotWithShape="1">
            <a:gsLst>
              <a:gs pos="5000">
                <a:srgbClr val="EC7632">
                  <a:shade val="30000"/>
                  <a:satMod val="115000"/>
                </a:srgbClr>
              </a:gs>
              <a:gs pos="36000">
                <a:srgbClr val="EC7632">
                  <a:shade val="67500"/>
                  <a:satMod val="115000"/>
                </a:srgbClr>
              </a:gs>
              <a:gs pos="94000">
                <a:srgbClr val="EC7632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3291840" y="283464"/>
            <a:ext cx="5705856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0066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mtClean="0">
                <a:ea typeface="Verdana" charset="0"/>
                <a:cs typeface="Verdana" charset="0"/>
              </a:rPr>
              <a:t>Approach Taken</a:t>
            </a:r>
            <a:endParaRPr lang="en-US" altLang="en-US" dirty="0">
              <a:ea typeface="Verdana" charset="0"/>
              <a:cs typeface="Verdana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0896" y="1490722"/>
            <a:ext cx="84510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ea typeface="Times New Roman" panose="02020603050405020304" pitchFamily="18" charset="0"/>
              </a:rPr>
              <a:t>Separate materials developed based on age group. </a:t>
            </a:r>
          </a:p>
          <a:p>
            <a:pPr marL="342900" indent="-342900" eaLnBrk="0" fontAlgn="base" hangingPunct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ea typeface="Times New Roman" panose="02020603050405020304" pitchFamily="18" charset="0"/>
              </a:rPr>
              <a:t>Variety of learning tools, including:</a:t>
            </a:r>
          </a:p>
          <a:p>
            <a:pPr marL="800100" lvl="1" indent="-342900" eaLnBrk="0" fontAlgn="base" hangingPunct="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0066"/>
                </a:solidFill>
                <a:ea typeface="Times New Roman" panose="02020603050405020304" pitchFamily="18" charset="0"/>
              </a:rPr>
              <a:t>Powerpoint</a:t>
            </a:r>
            <a:r>
              <a:rPr lang="en-US" sz="2000" dirty="0" smtClean="0">
                <a:solidFill>
                  <a:srgbClr val="000066"/>
                </a:solidFill>
                <a:ea typeface="Times New Roman" panose="02020603050405020304" pitchFamily="18" charset="0"/>
              </a:rPr>
              <a:t> presentations to be given by teachers</a:t>
            </a:r>
          </a:p>
          <a:p>
            <a:pPr marL="800100" lvl="1" indent="-342900" eaLnBrk="0" fontAlgn="base" hangingPunct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ea typeface="Times New Roman" panose="02020603050405020304" pitchFamily="18" charset="0"/>
              </a:rPr>
              <a:t>Online research activities</a:t>
            </a:r>
          </a:p>
          <a:p>
            <a:pPr marL="1257300" lvl="2" indent="-342900" eaLnBrk="0" fontAlgn="base" hangingPunct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ea typeface="Times New Roman" panose="02020603050405020304" pitchFamily="18" charset="0"/>
              </a:rPr>
              <a:t>For example, “</a:t>
            </a:r>
            <a:r>
              <a:rPr lang="en-US" sz="2000" dirty="0" err="1" smtClean="0">
                <a:solidFill>
                  <a:srgbClr val="000066"/>
                </a:solidFill>
                <a:ea typeface="Times New Roman" panose="02020603050405020304" pitchFamily="18" charset="0"/>
              </a:rPr>
              <a:t>webquests</a:t>
            </a:r>
            <a:r>
              <a:rPr lang="en-US" sz="2000" dirty="0" smtClean="0">
                <a:solidFill>
                  <a:srgbClr val="000066"/>
                </a:solidFill>
                <a:ea typeface="Times New Roman" panose="02020603050405020304" pitchFamily="18" charset="0"/>
              </a:rPr>
              <a:t>” where students visit specific websites to find privacy policies and information</a:t>
            </a:r>
          </a:p>
          <a:p>
            <a:pPr marL="800100" lvl="2" indent="-342900" eaLnBrk="0" fontAlgn="base" hangingPunct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ea typeface="Times New Roman" panose="02020603050405020304" pitchFamily="18" charset="0"/>
              </a:rPr>
              <a:t>Videos shown in class</a:t>
            </a:r>
          </a:p>
          <a:p>
            <a:pPr marL="800100" lvl="2" indent="-342900" eaLnBrk="0" fontAlgn="base" hangingPunct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ea typeface="Times New Roman" panose="02020603050405020304" pitchFamily="18" charset="0"/>
              </a:rPr>
              <a:t>Quizzes</a:t>
            </a:r>
          </a:p>
          <a:p>
            <a:pPr marL="800100" lvl="2" indent="-342900" eaLnBrk="0" fontAlgn="base" hangingPunct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ea typeface="Times New Roman" panose="02020603050405020304" pitchFamily="18" charset="0"/>
              </a:rPr>
              <a:t>Quick reference infographics</a:t>
            </a:r>
          </a:p>
          <a:p>
            <a:pPr marL="800100" lvl="2" indent="-342900" eaLnBrk="0" fontAlgn="base" hangingPunct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ea typeface="Times New Roman" panose="02020603050405020304" pitchFamily="18" charset="0"/>
              </a:rPr>
              <a:t>Group discussion aids</a:t>
            </a:r>
          </a:p>
          <a:p>
            <a:pPr marL="800100" lvl="2" indent="-342900" eaLnBrk="0" fontAlgn="base" hangingPunct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ea typeface="Times New Roman" panose="02020603050405020304" pitchFamily="18" charset="0"/>
              </a:rPr>
              <a:t>Case studies</a:t>
            </a:r>
          </a:p>
          <a:p>
            <a:pPr marL="800100" lvl="2" indent="-342900" eaLnBrk="0" fontAlgn="base" hangingPunct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ea typeface="Times New Roman" panose="02020603050405020304" pitchFamily="18" charset="0"/>
              </a:rPr>
              <a:t>Discussion aids around articles that relate to privacy in the news</a:t>
            </a:r>
          </a:p>
          <a:p>
            <a:pPr marL="457200" lvl="2" eaLnBrk="0" fontAlgn="base" hangingPunct="0"/>
            <a:endParaRPr lang="en-US" sz="2000" dirty="0" smtClean="0">
              <a:solidFill>
                <a:srgbClr val="000066"/>
              </a:solidFill>
              <a:ea typeface="Times New Roman" panose="02020603050405020304" pitchFamily="18" charset="0"/>
            </a:endParaRPr>
          </a:p>
          <a:p>
            <a:pPr marL="0" lvl="2" eaLnBrk="0" fontAlgn="base" hangingPunct="0"/>
            <a:r>
              <a:rPr lang="en-US" sz="2000" dirty="0" smtClean="0">
                <a:solidFill>
                  <a:srgbClr val="000066"/>
                </a:solidFill>
                <a:ea typeface="Times New Roman" panose="02020603050405020304" pitchFamily="18" charset="0"/>
              </a:rPr>
              <a:t>MTV News video featuring </a:t>
            </a:r>
            <a:r>
              <a:rPr lang="en-US" sz="2000" dirty="0">
                <a:solidFill>
                  <a:srgbClr val="000066"/>
                </a:solidFill>
                <a:ea typeface="Times New Roman" panose="02020603050405020304" pitchFamily="18" charset="0"/>
              </a:rPr>
              <a:t>former </a:t>
            </a:r>
            <a:r>
              <a:rPr lang="en-US" sz="2000" dirty="0" smtClean="0">
                <a:solidFill>
                  <a:srgbClr val="000066"/>
                </a:solidFill>
                <a:ea typeface="Times New Roman" panose="02020603050405020304" pitchFamily="18" charset="0"/>
              </a:rPr>
              <a:t>commissioner on online reputation, included in course: </a:t>
            </a:r>
            <a:r>
              <a:rPr lang="en-US" sz="2000" dirty="0">
                <a:solidFill>
                  <a:srgbClr val="000066"/>
                </a:solidFill>
                <a:ea typeface="Times New Roman" panose="02020603050405020304" pitchFamily="18" charset="0"/>
                <a:hlinkClick r:id="rId4"/>
              </a:rPr>
              <a:t>https://</a:t>
            </a:r>
            <a:r>
              <a:rPr lang="en-US" sz="2000" dirty="0" smtClean="0">
                <a:solidFill>
                  <a:srgbClr val="000066"/>
                </a:solidFill>
                <a:ea typeface="Times New Roman" panose="02020603050405020304" pitchFamily="18" charset="0"/>
                <a:hlinkClick r:id="rId4"/>
              </a:rPr>
              <a:t>www.youtube.com/watch?v=vl8lNvVQVNY</a:t>
            </a:r>
            <a:r>
              <a:rPr lang="en-US" sz="2000" dirty="0" smtClean="0">
                <a:solidFill>
                  <a:srgbClr val="000066"/>
                </a:solidFill>
                <a:ea typeface="Times New Roman" panose="02020603050405020304" pitchFamily="18" charset="0"/>
              </a:rPr>
              <a:t> </a:t>
            </a:r>
          </a:p>
          <a:p>
            <a:pPr marL="342900" indent="-342900" eaLnBrk="0" fontAlgn="base" hangingPunct="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0066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72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57647" y="2799902"/>
            <a:ext cx="271749" cy="7300954"/>
          </a:xfrm>
          <a:prstGeom prst="rect">
            <a:avLst/>
          </a:prstGeom>
          <a:gradFill>
            <a:gsLst>
              <a:gs pos="61000">
                <a:srgbClr val="EC7632"/>
              </a:gs>
              <a:gs pos="100000">
                <a:schemeClr val="lt1">
                  <a:tint val="98000"/>
                  <a:satMod val="130000"/>
                  <a:shade val="90000"/>
                  <a:lumMod val="103000"/>
                </a:schemeClr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3514604" y="3071650"/>
            <a:ext cx="271749" cy="7300957"/>
          </a:xfrm>
          <a:prstGeom prst="rect">
            <a:avLst/>
          </a:prstGeom>
          <a:gradFill>
            <a:gsLst>
              <a:gs pos="61000">
                <a:srgbClr val="764E2C"/>
              </a:gs>
              <a:gs pos="100000">
                <a:schemeClr val="lt1">
                  <a:tint val="98000"/>
                  <a:satMod val="130000"/>
                  <a:shade val="90000"/>
                  <a:lumMod val="103000"/>
                </a:schemeClr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5773341" y="6576727"/>
            <a:ext cx="2743200" cy="327965"/>
          </a:xfrm>
        </p:spPr>
        <p:txBody>
          <a:bodyPr/>
          <a:lstStyle/>
          <a:p>
            <a:fld id="{2F4842D9-24EE-4F8B-BDA0-BE743495C466}" type="slidenum">
              <a:rPr lang="fr-FR" sz="1400">
                <a:solidFill>
                  <a:srgbClr val="DF2927"/>
                </a:solidFill>
              </a:rPr>
              <a:t>8</a:t>
            </a:fld>
            <a:endParaRPr lang="fr-FR" sz="1400" dirty="0">
              <a:solidFill>
                <a:srgbClr val="DF2927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19" y="352077"/>
            <a:ext cx="2156182" cy="110214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5400000">
            <a:off x="5703064" y="-3169185"/>
            <a:ext cx="271749" cy="6610120"/>
          </a:xfrm>
          <a:prstGeom prst="rect">
            <a:avLst/>
          </a:prstGeom>
          <a:gradFill flip="none" rotWithShape="1">
            <a:gsLst>
              <a:gs pos="5000">
                <a:srgbClr val="EC7632">
                  <a:shade val="30000"/>
                  <a:satMod val="115000"/>
                </a:srgbClr>
              </a:gs>
              <a:gs pos="36000">
                <a:srgbClr val="EC7632">
                  <a:shade val="67500"/>
                  <a:satMod val="115000"/>
                </a:srgbClr>
              </a:gs>
              <a:gs pos="94000">
                <a:srgbClr val="EC7632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10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966" y="281276"/>
            <a:ext cx="4660442" cy="6047401"/>
          </a:xfrm>
        </p:spPr>
      </p:pic>
      <p:sp>
        <p:nvSpPr>
          <p:cNvPr id="11" name="TextBox 10"/>
          <p:cNvSpPr txBox="1"/>
          <p:nvPr/>
        </p:nvSpPr>
        <p:spPr>
          <a:xfrm>
            <a:off x="318201" y="2016258"/>
            <a:ext cx="396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Infographics: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Easy to remember list of potential viewers of online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Reminder to kids that online posts are not private and can be seen by the wrong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Focus on thinking before you post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445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57647" y="2799902"/>
            <a:ext cx="271749" cy="7300954"/>
          </a:xfrm>
          <a:prstGeom prst="rect">
            <a:avLst/>
          </a:prstGeom>
          <a:gradFill>
            <a:gsLst>
              <a:gs pos="61000">
                <a:srgbClr val="EC7632"/>
              </a:gs>
              <a:gs pos="100000">
                <a:schemeClr val="lt1">
                  <a:tint val="98000"/>
                  <a:satMod val="130000"/>
                  <a:shade val="90000"/>
                  <a:lumMod val="103000"/>
                </a:schemeClr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3514604" y="3071650"/>
            <a:ext cx="271749" cy="7300957"/>
          </a:xfrm>
          <a:prstGeom prst="rect">
            <a:avLst/>
          </a:prstGeom>
          <a:gradFill>
            <a:gsLst>
              <a:gs pos="61000">
                <a:srgbClr val="764E2C"/>
              </a:gs>
              <a:gs pos="100000">
                <a:schemeClr val="lt1">
                  <a:tint val="98000"/>
                  <a:satMod val="130000"/>
                  <a:shade val="90000"/>
                  <a:lumMod val="103000"/>
                </a:schemeClr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5773341" y="6576727"/>
            <a:ext cx="2743200" cy="327965"/>
          </a:xfrm>
        </p:spPr>
        <p:txBody>
          <a:bodyPr/>
          <a:lstStyle/>
          <a:p>
            <a:fld id="{2F4842D9-24EE-4F8B-BDA0-BE743495C466}" type="slidenum">
              <a:rPr lang="fr-FR" sz="1400">
                <a:solidFill>
                  <a:srgbClr val="DF2927"/>
                </a:solidFill>
              </a:rPr>
              <a:t>9</a:t>
            </a:fld>
            <a:endParaRPr lang="fr-FR" sz="1400" dirty="0">
              <a:solidFill>
                <a:srgbClr val="DF2927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19" y="352077"/>
            <a:ext cx="2156182" cy="110214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5400000">
            <a:off x="5703064" y="-3169185"/>
            <a:ext cx="271749" cy="6610120"/>
          </a:xfrm>
          <a:prstGeom prst="rect">
            <a:avLst/>
          </a:prstGeom>
          <a:gradFill flip="none" rotWithShape="1">
            <a:gsLst>
              <a:gs pos="5000">
                <a:srgbClr val="EC7632">
                  <a:shade val="30000"/>
                  <a:satMod val="115000"/>
                </a:srgbClr>
              </a:gs>
              <a:gs pos="36000">
                <a:srgbClr val="EC7632">
                  <a:shade val="67500"/>
                  <a:satMod val="115000"/>
                </a:srgbClr>
              </a:gs>
              <a:gs pos="94000">
                <a:srgbClr val="EC7632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10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41" y="438937"/>
            <a:ext cx="4114800" cy="5629488"/>
          </a:xfrm>
        </p:spPr>
      </p:pic>
      <p:sp>
        <p:nvSpPr>
          <p:cNvPr id="11" name="TextBox 10"/>
          <p:cNvSpPr txBox="1"/>
          <p:nvPr/>
        </p:nvSpPr>
        <p:spPr>
          <a:xfrm>
            <a:off x="207264" y="1624584"/>
            <a:ext cx="39624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Debate Exercises: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Students work in small teams to assess and debate the merits of various social networking platforms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Students independently consider issues such as privacy, security, reputation and cyber-bullying, while simultaneously considering the benefits of using social networks</a:t>
            </a:r>
          </a:p>
        </p:txBody>
      </p:sp>
    </p:spTree>
    <p:extLst>
      <p:ext uri="{BB962C8B-B14F-4D97-AF65-F5344CB8AC3E}">
        <p14:creationId xmlns:p14="http://schemas.microsoft.com/office/powerpoint/2010/main" val="8205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</TotalTime>
  <Words>579</Words>
  <Application>Microsoft Office PowerPoint</Application>
  <PresentationFormat>On-screen Show (4:3)</PresentationFormat>
  <Paragraphs>112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Times New Roman</vt:lpstr>
      <vt:lpstr>Verdana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Abdelaali TIOUTIOU</dc:creator>
  <cp:lastModifiedBy>Victoria Sklavos</cp:lastModifiedBy>
  <cp:revision>23</cp:revision>
  <dcterms:created xsi:type="dcterms:W3CDTF">2016-09-30T08:29:05Z</dcterms:created>
  <dcterms:modified xsi:type="dcterms:W3CDTF">2016-10-31T13:33:34Z</dcterms:modified>
</cp:coreProperties>
</file>