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7" r:id="rId2"/>
    <p:sldId id="356" r:id="rId3"/>
    <p:sldId id="336" r:id="rId4"/>
    <p:sldId id="358" r:id="rId5"/>
    <p:sldId id="305" r:id="rId6"/>
    <p:sldId id="352" r:id="rId7"/>
    <p:sldId id="329" r:id="rId8"/>
    <p:sldId id="366" r:id="rId9"/>
    <p:sldId id="353" r:id="rId10"/>
    <p:sldId id="369" r:id="rId11"/>
    <p:sldId id="309" r:id="rId12"/>
    <p:sldId id="344" r:id="rId13"/>
    <p:sldId id="313" r:id="rId14"/>
    <p:sldId id="357" r:id="rId15"/>
    <p:sldId id="360" r:id="rId16"/>
    <p:sldId id="330" r:id="rId17"/>
    <p:sldId id="332" r:id="rId18"/>
    <p:sldId id="361" r:id="rId19"/>
    <p:sldId id="308" r:id="rId20"/>
    <p:sldId id="310" r:id="rId21"/>
    <p:sldId id="363" r:id="rId22"/>
    <p:sldId id="359" r:id="rId23"/>
    <p:sldId id="364" r:id="rId24"/>
    <p:sldId id="365" r:id="rId25"/>
    <p:sldId id="367" r:id="rId26"/>
    <p:sldId id="368"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5541F-87E8-B7D8-AB5F-7093AFCD2574}" name="Katie MacIntosh" initials="KM" userId="S::Katie.MacIntosh@ipc.on.ca::9fa98dae-56ab-4fc1-b981-d75737dc95e9" providerId="AD"/>
  <p188:author id="{721CB41F-75AC-7026-FA79-48B387ACD6FA}" name="Keith Baybayon" initials="" userId="S::Keith.Baybayon@ipc.on.ca::f02af3c3-fbf8-4721-8df4-b8ce398a0640" providerId="AD"/>
  <p188:author id="{BE32B522-1420-8380-F6C2-0551459E1AD0}" name="Miranda Clark" initials="MC" userId="S::Miranda.Clark@ipc.on.ca::f4d46fc2-4470-4052-893d-8da5bec5c221" providerId="AD"/>
  <p188:author id="{CB5A994B-4C1F-CF9B-A39C-4466E62AAD55}" name="Claire Slaughter" initials="CS" userId="S::Claire.Slaughter@ipc.on.ca::b02f7acc-994b-4113-9637-62c552811fd2" providerId="AD"/>
  <p188:author id="{FB974F51-E45C-83EE-5A5C-76A74402E473}" name="Andrea Corlett" initials="AC" userId="S::andrea.corlett@ipc.on.ca::a1d5c49c-425d-4941-8e6b-0163319498e8" providerId="AD"/>
  <p188:author id="{6DA84553-566F-931E-C12C-7D03576B4844}" name="Katie MacIntosh" initials="KM" userId="S::katie.macintosh@ipc.on.ca::9fa98dae-56ab-4fc1-b981-d75737dc95e9" providerId="AD"/>
  <p188:author id="{FA21765B-598E-4EC3-6A80-7D185160BD58}" name="Miranda Clark" initials="MC" userId="S::miranda.clark@ipc.on.ca::f4d46fc2-4470-4052-893d-8da5bec5c221" providerId="AD"/>
  <p188:author id="{CC571E66-1953-4196-96A6-AFF823187C11}" name="Keith Baybayon" initials="KB" userId="S::keith.baybayon@ipc.on.ca::f02af3c3-fbf8-4721-8df4-b8ce398a0640" providerId="AD"/>
  <p188:author id="{32DDEE8F-DA6D-54E7-A3D0-100485B5394A}" name="Sandra Ferguson" initials="SF" userId="S::sandra.ferguson@ipc.on.ca::01f58a1e-f4b5-4717-b83d-89c7a322b8df" providerId="AD"/>
  <p188:author id="{5E0FDCBB-84EC-E1DC-F7E3-773480D3A469}" name="Claire Slaughter" initials="CS" userId="S::claire.slaughter@ipc.on.ca::b02f7acc-994b-4113-9637-62c552811fd2" providerId="AD"/>
  <p188:author id="{C2D62FD9-02E1-19A2-901B-6C0FCE126384}" name="James Schneider" initials="JS" userId="S::james.schneider@ipc.on.ca::35144eb0-072f-4032-bc48-f58fe1ccc285" providerId="AD"/>
  <p188:author id="{262306F9-5DAE-D1BC-C3B1-B6ECE1AAD1B4}" name="Jesse Campbell" initials="" userId="S::jesse.campbell@ipc.on.ca::5eaa3010-b9c1-42ce-9468-627e162abf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8610B"/>
    <a:srgbClr val="38A69F"/>
    <a:srgbClr val="FF9E9E"/>
    <a:srgbClr val="D8DEFE"/>
    <a:srgbClr val="FFD966"/>
    <a:srgbClr val="A9D18E"/>
    <a:srgbClr val="9DC3E6"/>
    <a:srgbClr val="C9C9C9"/>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D0006-A586-4D34-A766-E7A067DFB12E}" v="4" dt="2024-07-19T13:15:2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acIntosh" userId="9fa98dae-56ab-4fc1-b981-d75737dc95e9" providerId="ADAL" clId="{81BD0006-A586-4D34-A766-E7A067DFB12E}"/>
    <pc:docChg chg="modSld">
      <pc:chgData name="Katie MacIntosh" userId="9fa98dae-56ab-4fc1-b981-d75737dc95e9" providerId="ADAL" clId="{81BD0006-A586-4D34-A766-E7A067DFB12E}" dt="2024-07-19T13:14:20.504" v="1" actId="14826"/>
      <pc:docMkLst>
        <pc:docMk/>
      </pc:docMkLst>
      <pc:sldChg chg="modSp">
        <pc:chgData name="Katie MacIntosh" userId="9fa98dae-56ab-4fc1-b981-d75737dc95e9" providerId="ADAL" clId="{81BD0006-A586-4D34-A766-E7A067DFB12E}" dt="2024-07-19T13:13:00.763" v="0" actId="14826"/>
        <pc:sldMkLst>
          <pc:docMk/>
          <pc:sldMk cId="1907353019" sldId="309"/>
        </pc:sldMkLst>
        <pc:picChg chg="mod">
          <ac:chgData name="Katie MacIntosh" userId="9fa98dae-56ab-4fc1-b981-d75737dc95e9" providerId="ADAL" clId="{81BD0006-A586-4D34-A766-E7A067DFB12E}" dt="2024-07-19T13:13:00.763" v="0" actId="14826"/>
          <ac:picMkLst>
            <pc:docMk/>
            <pc:sldMk cId="1907353019" sldId="309"/>
            <ac:picMk id="3" creationId="{5CB2A691-5E1B-79BC-3C1A-98D2B392260C}"/>
          </ac:picMkLst>
        </pc:picChg>
      </pc:sldChg>
      <pc:sldChg chg="modSp">
        <pc:chgData name="Katie MacIntosh" userId="9fa98dae-56ab-4fc1-b981-d75737dc95e9" providerId="ADAL" clId="{81BD0006-A586-4D34-A766-E7A067DFB12E}" dt="2024-07-19T13:14:20.504" v="1" actId="14826"/>
        <pc:sldMkLst>
          <pc:docMk/>
          <pc:sldMk cId="3645047840" sldId="313"/>
        </pc:sldMkLst>
        <pc:picChg chg="mod">
          <ac:chgData name="Katie MacIntosh" userId="9fa98dae-56ab-4fc1-b981-d75737dc95e9" providerId="ADAL" clId="{81BD0006-A586-4D34-A766-E7A067DFB12E}" dt="2024-07-19T13:14:20.504" v="1" actId="14826"/>
          <ac:picMkLst>
            <pc:docMk/>
            <pc:sldMk cId="3645047840" sldId="313"/>
            <ac:picMk id="6" creationId="{FB5F1084-6276-0FD4-EFA8-8668C1D912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5E70-BE81-4B04-BDB0-737463689B1D}"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9BB11-1623-4B94-AE76-D10318CBE0AE}" type="slidenum">
              <a:rPr lang="en-US" smtClean="0"/>
              <a:t>‹#›</a:t>
            </a:fld>
            <a:endParaRPr lang="en-US"/>
          </a:p>
        </p:txBody>
      </p:sp>
    </p:spTree>
    <p:extLst>
      <p:ext uri="{BB962C8B-B14F-4D97-AF65-F5344CB8AC3E}">
        <p14:creationId xmlns:p14="http://schemas.microsoft.com/office/powerpoint/2010/main" val="26521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1</a:t>
            </a:fld>
            <a:endParaRPr lang="en-US"/>
          </a:p>
        </p:txBody>
      </p:sp>
    </p:spTree>
    <p:extLst>
      <p:ext uri="{BB962C8B-B14F-4D97-AF65-F5344CB8AC3E}">
        <p14:creationId xmlns:p14="http://schemas.microsoft.com/office/powerpoint/2010/main" val="227201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4</a:t>
            </a:fld>
            <a:endParaRPr lang="en-US"/>
          </a:p>
        </p:txBody>
      </p:sp>
    </p:spTree>
    <p:extLst>
      <p:ext uri="{BB962C8B-B14F-4D97-AF65-F5344CB8AC3E}">
        <p14:creationId xmlns:p14="http://schemas.microsoft.com/office/powerpoint/2010/main" val="28652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5</a:t>
            </a:fld>
            <a:endParaRPr lang="en-US"/>
          </a:p>
        </p:txBody>
      </p:sp>
    </p:spTree>
    <p:extLst>
      <p:ext uri="{BB962C8B-B14F-4D97-AF65-F5344CB8AC3E}">
        <p14:creationId xmlns:p14="http://schemas.microsoft.com/office/powerpoint/2010/main" val="292807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7</a:t>
            </a:fld>
            <a:endParaRPr lang="en-US"/>
          </a:p>
        </p:txBody>
      </p:sp>
    </p:spTree>
    <p:extLst>
      <p:ext uri="{BB962C8B-B14F-4D97-AF65-F5344CB8AC3E}">
        <p14:creationId xmlns:p14="http://schemas.microsoft.com/office/powerpoint/2010/main" val="323259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8</a:t>
            </a:fld>
            <a:endParaRPr lang="en-US"/>
          </a:p>
        </p:txBody>
      </p:sp>
    </p:spTree>
    <p:extLst>
      <p:ext uri="{BB962C8B-B14F-4D97-AF65-F5344CB8AC3E}">
        <p14:creationId xmlns:p14="http://schemas.microsoft.com/office/powerpoint/2010/main" val="323259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12</a:t>
            </a:fld>
            <a:endParaRPr lang="en-US"/>
          </a:p>
        </p:txBody>
      </p:sp>
    </p:spTree>
    <p:extLst>
      <p:ext uri="{BB962C8B-B14F-4D97-AF65-F5344CB8AC3E}">
        <p14:creationId xmlns:p14="http://schemas.microsoft.com/office/powerpoint/2010/main" val="2751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22</a:t>
            </a:fld>
            <a:endParaRPr lang="en-US"/>
          </a:p>
        </p:txBody>
      </p:sp>
    </p:spTree>
    <p:extLst>
      <p:ext uri="{BB962C8B-B14F-4D97-AF65-F5344CB8AC3E}">
        <p14:creationId xmlns:p14="http://schemas.microsoft.com/office/powerpoint/2010/main" val="357318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27</a:t>
            </a:fld>
            <a:endParaRPr lang="en-US"/>
          </a:p>
        </p:txBody>
      </p:sp>
    </p:spTree>
    <p:extLst>
      <p:ext uri="{BB962C8B-B14F-4D97-AF65-F5344CB8AC3E}">
        <p14:creationId xmlns:p14="http://schemas.microsoft.com/office/powerpoint/2010/main" val="266816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630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420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21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159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367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440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701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146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4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477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98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442377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info@ipc.on.ca" TargetMode="External"/><Relationship Id="rId2" Type="http://schemas.openxmlformats.org/officeDocument/2006/relationships/hyperlink" Target="http://www.ipc.on.ca/"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priv.gc.c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shingtonpost.com/technology/2022/06/09/apps-kids-privacy/"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ndon.ctvnews.ca/bodily-autonomy-is-being-invaded-students-appear-nude-in-ai-altered-photos-at-london-ont-high-school-1.6832659"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hyperlink" Target="https://www.ipc.on.ca/podcast/s1-episode-4-teaching-kids-about-privacy/" TargetMode="External"/><Relationship Id="rId3" Type="http://schemas.openxmlformats.org/officeDocument/2006/relationships/image" Target="../media/image33.jpeg"/><Relationship Id="rId7" Type="http://schemas.openxmlformats.org/officeDocument/2006/relationships/hyperlink" Target="https://www.ipc.on.ca/podcast/s2-episode-7-from-high-school-to-university-a-young-persons-perspective-on-digital-privacy/" TargetMode="Externa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hyperlink" Target="https://www.ipc.on.ca/podcast/s3-episode-9-empowering-young-women-and-girls-in-the-digital-world/" TargetMode="External"/><Relationship Id="rId5" Type="http://schemas.openxmlformats.org/officeDocument/2006/relationships/hyperlink" Target="https://www.ipc.on.ca/podcast/s4-episode-1-in-their-own-words-students-from-westboro-academy-speak-out-about-privacy/" TargetMode="External"/><Relationship Id="rId4" Type="http://schemas.openxmlformats.org/officeDocument/2006/relationships/hyperlink" Target="https://www.ipc.on.ca/podcast/s1-episode-9-teenage-confidential-teens-technology-and-privac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svg"/><Relationship Id="rId11"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2.png"/><Relationship Id="rId4" Type="http://schemas.openxmlformats.org/officeDocument/2006/relationships/hyperlink" Target="mailto:info@ipc.on.ca" TargetMode="External"/><Relationship Id="rId9" Type="http://schemas.openxmlformats.org/officeDocument/2006/relationships/hyperlink" Target="mailto:youthcouncil@ipc.on.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pc.on.ca/access-individuals/access-and-correction/"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ipc.on.ca/about-us/ipcs-youth-advisory-council/" TargetMode="External"/><Relationship Id="rId5" Type="http://schemas.openxmlformats.org/officeDocument/2006/relationships/hyperlink" Target="mailto:youthcouncil@ipc.on.ca" TargetMode="External"/><Relationship Id="rId4" Type="http://schemas.openxmlformats.org/officeDocument/2006/relationships/hyperlink" Target="https://www.ipc.on.ca/privacy-individuals/your-privacy-righ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A black and orange background&#10;&#10;Description automatically generated">
            <a:extLst>
              <a:ext uri="{FF2B5EF4-FFF2-40B4-BE49-F238E27FC236}">
                <a16:creationId xmlns:a16="http://schemas.microsoft.com/office/drawing/2014/main" id="{2D6A6F99-C181-378D-6037-3B3FDD96595A}"/>
              </a:ext>
            </a:extLst>
          </p:cNvPr>
          <p:cNvPicPr>
            <a:picLocks noChangeAspect="1"/>
          </p:cNvPicPr>
          <p:nvPr/>
        </p:nvPicPr>
        <p:blipFill>
          <a:blip r:embed="rId3"/>
          <a:stretch>
            <a:fillRect/>
          </a:stretch>
        </p:blipFill>
        <p:spPr>
          <a:xfrm>
            <a:off x="0" y="5442"/>
            <a:ext cx="9906000" cy="5573486"/>
          </a:xfrm>
          <a:prstGeom prst="rect">
            <a:avLst/>
          </a:prstGeom>
        </p:spPr>
      </p:pic>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219074" y="1899041"/>
            <a:ext cx="12164824" cy="2328869"/>
          </a:xfrm>
        </p:spPr>
        <p:txBody>
          <a:bodyPr anchor="ctr">
            <a:noAutofit/>
          </a:bodyPr>
          <a:lstStyle/>
          <a:p>
            <a:pPr algn="r">
              <a:lnSpc>
                <a:spcPts val="6000"/>
              </a:lnSpc>
            </a:pPr>
            <a:r>
              <a:rPr lang="en-US" sz="7200" b="1">
                <a:solidFill>
                  <a:schemeClr val="bg1"/>
                </a:solidFill>
                <a:latin typeface="Helvetica"/>
                <a:cs typeface="Helvetica"/>
              </a:rPr>
              <a:t>Know your rights,</a:t>
            </a:r>
            <a:br>
              <a:rPr lang="en-US" sz="7200" b="1">
                <a:solidFill>
                  <a:schemeClr val="bg1"/>
                </a:solidFill>
                <a:latin typeface="Helvetica"/>
                <a:cs typeface="Helvetica"/>
              </a:rPr>
            </a:br>
            <a:r>
              <a:rPr lang="en-US" sz="7200" b="1">
                <a:solidFill>
                  <a:schemeClr val="bg1"/>
                </a:solidFill>
                <a:latin typeface="Helvetica"/>
                <a:cs typeface="Helvetica"/>
              </a:rPr>
              <a:t>protect your privacy</a:t>
            </a:r>
          </a:p>
        </p:txBody>
      </p:sp>
      <p:sp>
        <p:nvSpPr>
          <p:cNvPr id="151" name="TextBox 150">
            <a:extLst>
              <a:ext uri="{FF2B5EF4-FFF2-40B4-BE49-F238E27FC236}">
                <a16:creationId xmlns:a16="http://schemas.microsoft.com/office/drawing/2014/main" id="{9024146D-DFD8-4DC9-A748-12446B57AF47}"/>
              </a:ext>
            </a:extLst>
          </p:cNvPr>
          <p:cNvSpPr txBox="1"/>
          <p:nvPr/>
        </p:nvSpPr>
        <p:spPr>
          <a:xfrm>
            <a:off x="6091166" y="3866168"/>
            <a:ext cx="5570452" cy="607859"/>
          </a:xfrm>
          <a:prstGeom prst="rect">
            <a:avLst/>
          </a:prstGeom>
          <a:noFill/>
        </p:spPr>
        <p:txBody>
          <a:bodyPr wrap="square" lIns="91440" tIns="45720" rIns="91440" bIns="45720" rtlCol="0" anchor="ctr">
            <a:spAutoFit/>
          </a:bodyPr>
          <a:lstStyle/>
          <a:p>
            <a:pPr algn="r"/>
            <a:r>
              <a:rPr lang="en-US" sz="3350" b="1" spc="10">
                <a:solidFill>
                  <a:srgbClr val="FFD966"/>
                </a:solidFill>
                <a:latin typeface="Helvetica"/>
                <a:cs typeface="Helvetica"/>
              </a:rPr>
              <a:t>Youth talking to youth</a:t>
            </a:r>
            <a:endParaRPr lang="en-US" sz="3350" b="1" spc="10">
              <a:solidFill>
                <a:srgbClr val="FFD966"/>
              </a:solidFill>
              <a:latin typeface="Helvetica" panose="020B0604020202020204" pitchFamily="34" charset="0"/>
              <a:cs typeface="Helvetica" panose="020B0604020202020204" pitchFamily="34" charset="0"/>
            </a:endParaRPr>
          </a:p>
        </p:txBody>
      </p:sp>
      <p:pic>
        <p:nvPicPr>
          <p:cNvPr id="9" name="Picture 8" descr="A yellow letter with a keyhole&#10;&#10;Description automatically generated">
            <a:extLst>
              <a:ext uri="{FF2B5EF4-FFF2-40B4-BE49-F238E27FC236}">
                <a16:creationId xmlns:a16="http://schemas.microsoft.com/office/drawing/2014/main" id="{38352B7E-24C1-7C47-8040-3CEAEC179501}"/>
              </a:ext>
              <a:ext uri="{C183D7F6-B498-43B3-948B-1728B52AA6E4}">
                <adec:decorative xmlns:adec="http://schemas.microsoft.com/office/drawing/2017/decorative" val="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14" name="Subtitle 2">
            <a:extLst>
              <a:ext uri="{FF2B5EF4-FFF2-40B4-BE49-F238E27FC236}">
                <a16:creationId xmlns:a16="http://schemas.microsoft.com/office/drawing/2014/main" id="{0759B88A-2DE0-2D30-3039-EE239F3279C7}"/>
              </a:ext>
            </a:extLst>
          </p:cNvPr>
          <p:cNvSpPr txBox="1">
            <a:spLocks/>
          </p:cNvSpPr>
          <p:nvPr/>
        </p:nvSpPr>
        <p:spPr>
          <a:xfrm>
            <a:off x="1555464" y="5290138"/>
            <a:ext cx="5381625" cy="51594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solidFill>
                  <a:schemeClr val="bg1"/>
                </a:solidFill>
                <a:latin typeface="Helvetica" panose="020B0604020202020204" pitchFamily="34" charset="0"/>
                <a:cs typeface="Helvetica" panose="020B0604020202020204" pitchFamily="34" charset="0"/>
              </a:rPr>
              <a:t>YOUTH ADVISORY COUNCIL</a:t>
            </a:r>
          </a:p>
        </p:txBody>
      </p:sp>
      <p:sp>
        <p:nvSpPr>
          <p:cNvPr id="16" name="TextBox 15">
            <a:extLst>
              <a:ext uri="{FF2B5EF4-FFF2-40B4-BE49-F238E27FC236}">
                <a16:creationId xmlns:a16="http://schemas.microsoft.com/office/drawing/2014/main" id="{4589F4C9-7F71-36AE-8019-FE6FC74BEFDC}"/>
              </a:ext>
            </a:extLst>
          </p:cNvPr>
          <p:cNvSpPr txBox="1"/>
          <p:nvPr/>
        </p:nvSpPr>
        <p:spPr>
          <a:xfrm>
            <a:off x="1564782" y="5820376"/>
            <a:ext cx="5372306" cy="300082"/>
          </a:xfrm>
          <a:prstGeom prst="rect">
            <a:avLst/>
          </a:prstGeom>
          <a:noFill/>
        </p:spPr>
        <p:txBody>
          <a:bodyPr wrap="square" rtlCol="0" anchor="ctr">
            <a:spAutoFit/>
          </a:bodyPr>
          <a:lstStyle/>
          <a:p>
            <a:r>
              <a:rPr lang="en-US" sz="1350">
                <a:solidFill>
                  <a:schemeClr val="bg1"/>
                </a:solidFill>
                <a:latin typeface="Helvetica" panose="020B0604020202020204" pitchFamily="34" charset="0"/>
                <a:cs typeface="Helvetica" panose="020B0604020202020204" pitchFamily="34" charset="0"/>
              </a:rPr>
              <a:t>INFORMATION AND PRIVACY COMMISSIONER OF ONTARIO</a:t>
            </a:r>
          </a:p>
        </p:txBody>
      </p:sp>
      <p:sp>
        <p:nvSpPr>
          <p:cNvPr id="18" name="TextBox 17">
            <a:extLst>
              <a:ext uri="{FF2B5EF4-FFF2-40B4-BE49-F238E27FC236}">
                <a16:creationId xmlns:a16="http://schemas.microsoft.com/office/drawing/2014/main" id="{5FF42F7C-AC1B-2448-40E2-BD49E45738FD}"/>
              </a:ext>
            </a:extLst>
          </p:cNvPr>
          <p:cNvSpPr txBox="1"/>
          <p:nvPr/>
        </p:nvSpPr>
        <p:spPr>
          <a:xfrm>
            <a:off x="1574102" y="6044876"/>
            <a:ext cx="5235691" cy="276999"/>
          </a:xfrm>
          <a:prstGeom prst="rect">
            <a:avLst/>
          </a:prstGeom>
          <a:noFill/>
        </p:spPr>
        <p:txBody>
          <a:bodyPr wrap="square" rtlCol="0" anchor="ctr">
            <a:spAutoFit/>
          </a:bodyPr>
          <a:lstStyle/>
          <a:p>
            <a:r>
              <a:rPr lang="en-US" sz="1150" spc="10">
                <a:solidFill>
                  <a:srgbClr val="FFD966"/>
                </a:solidFill>
                <a:latin typeface="Helvetica" panose="020B0604020202020204" pitchFamily="34" charset="0"/>
                <a:cs typeface="Helvetica" panose="020B0604020202020204" pitchFamily="34" charset="0"/>
              </a:rPr>
              <a:t>STRATEGIC PRIORITY: CHILDREN AND YOUTH IN A DIGITAL WORLD</a:t>
            </a:r>
          </a:p>
        </p:txBody>
      </p:sp>
      <p:pic>
        <p:nvPicPr>
          <p:cNvPr id="20" name="Picture 19" descr="A white logo with a person in the middle&#10;&#10;Description automatically generated">
            <a:extLst>
              <a:ext uri="{FF2B5EF4-FFF2-40B4-BE49-F238E27FC236}">
                <a16:creationId xmlns:a16="http://schemas.microsoft.com/office/drawing/2014/main" id="{F29FEA02-ED6A-092D-CC74-70A75DF0EBCB}"/>
              </a:ext>
            </a:extLst>
          </p:cNvPr>
          <p:cNvPicPr>
            <a:picLocks noChangeAspect="1"/>
          </p:cNvPicPr>
          <p:nvPr/>
        </p:nvPicPr>
        <p:blipFill rotWithShape="1">
          <a:blip r:embed="rId6"/>
          <a:srcRect l="1331" r="48760"/>
          <a:stretch/>
        </p:blipFill>
        <p:spPr>
          <a:xfrm>
            <a:off x="590785" y="4735934"/>
            <a:ext cx="976650" cy="2150090"/>
          </a:xfrm>
          <a:prstGeom prst="rect">
            <a:avLst/>
          </a:prstGeom>
        </p:spPr>
      </p:pic>
    </p:spTree>
    <p:extLst>
      <p:ext uri="{BB962C8B-B14F-4D97-AF65-F5344CB8AC3E}">
        <p14:creationId xmlns:p14="http://schemas.microsoft.com/office/powerpoint/2010/main" val="4067611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23048-A0E3-8692-9D2C-1E1CFAD88F03}"/>
              </a:ext>
            </a:extLst>
          </p:cNvPr>
          <p:cNvSpPr>
            <a:spLocks noGrp="1"/>
          </p:cNvSpPr>
          <p:nvPr>
            <p:ph idx="1"/>
          </p:nvPr>
        </p:nvSpPr>
        <p:spPr>
          <a:xfrm>
            <a:off x="396240" y="2242956"/>
            <a:ext cx="5594468" cy="4351338"/>
          </a:xfrm>
        </p:spPr>
        <p:txBody>
          <a:bodyPr>
            <a:normAutofit lnSpcReduction="10000"/>
          </a:bodyPr>
          <a:lstStyle/>
          <a:p>
            <a:r>
              <a:rPr lang="en-US" sz="2200" b="0" i="0">
                <a:solidFill>
                  <a:srgbClr val="000000"/>
                </a:solidFill>
                <a:effectLst/>
                <a:latin typeface="Roboto" panose="02000000000000000000" pitchFamily="2" charset="0"/>
              </a:rPr>
              <a:t>If you think your personal information has been mishandled, you should first bring your concern directly to the institution or private business. </a:t>
            </a:r>
          </a:p>
          <a:p>
            <a:r>
              <a:rPr lang="en-US" sz="2200">
                <a:solidFill>
                  <a:srgbClr val="000000"/>
                </a:solidFill>
                <a:latin typeface="Roboto" panose="02000000000000000000" pitchFamily="2" charset="0"/>
              </a:rPr>
              <a:t>If you can’t resolve the issue directly with the organization and it is based in Ontario, you can file a formal complaint with the Information and Privacy Commissioner at </a:t>
            </a:r>
            <a:r>
              <a:rPr lang="en-US" sz="2200">
                <a:solidFill>
                  <a:srgbClr val="000000"/>
                </a:solidFill>
                <a:latin typeface="Roboto" panose="02000000000000000000" pitchFamily="2" charset="0"/>
                <a:hlinkClick r:id="rId2"/>
              </a:rPr>
              <a:t>www.ipc.on.ca</a:t>
            </a:r>
            <a:r>
              <a:rPr lang="en-US" sz="2200">
                <a:solidFill>
                  <a:srgbClr val="000000"/>
                </a:solidFill>
                <a:latin typeface="Roboto" panose="02000000000000000000" pitchFamily="2" charset="0"/>
              </a:rPr>
              <a:t> or contact </a:t>
            </a:r>
            <a:r>
              <a:rPr lang="en-US" sz="2200">
                <a:solidFill>
                  <a:srgbClr val="000000"/>
                </a:solidFill>
                <a:latin typeface="Roboto" panose="02000000000000000000" pitchFamily="2" charset="0"/>
                <a:hlinkClick r:id="rId3"/>
              </a:rPr>
              <a:t>info@ipc.on.ca</a:t>
            </a:r>
            <a:r>
              <a:rPr lang="en-US" sz="2200">
                <a:solidFill>
                  <a:srgbClr val="000000"/>
                </a:solidFill>
                <a:latin typeface="Roboto" panose="02000000000000000000" pitchFamily="2" charset="0"/>
              </a:rPr>
              <a:t>. </a:t>
            </a:r>
          </a:p>
          <a:p>
            <a:r>
              <a:rPr lang="en-US" sz="2200">
                <a:solidFill>
                  <a:srgbClr val="000000"/>
                </a:solidFill>
                <a:latin typeface="Roboto" panose="02000000000000000000" pitchFamily="2" charset="0"/>
              </a:rPr>
              <a:t>If the organization is a private business, you can file a complaint with the Federal Privacy Commissioner. Learn more at </a:t>
            </a:r>
            <a:r>
              <a:rPr lang="en-US" sz="2200">
                <a:solidFill>
                  <a:srgbClr val="000000"/>
                </a:solidFill>
                <a:latin typeface="Roboto" panose="02000000000000000000" pitchFamily="2" charset="0"/>
                <a:hlinkClick r:id="rId4"/>
              </a:rPr>
              <a:t>www.priv.gc.ca</a:t>
            </a:r>
            <a:r>
              <a:rPr lang="en-US" sz="2200">
                <a:solidFill>
                  <a:srgbClr val="000000"/>
                </a:solidFill>
                <a:latin typeface="Roboto" panose="02000000000000000000" pitchFamily="2" charset="0"/>
              </a:rPr>
              <a:t>.  	</a:t>
            </a:r>
          </a:p>
        </p:txBody>
      </p:sp>
      <p:sp>
        <p:nvSpPr>
          <p:cNvPr id="4" name="Rectangle 3">
            <a:extLst>
              <a:ext uri="{FF2B5EF4-FFF2-40B4-BE49-F238E27FC236}">
                <a16:creationId xmlns:a16="http://schemas.microsoft.com/office/drawing/2014/main" id="{7A389C6D-3914-FF82-8529-3C0F49131963}"/>
              </a:ext>
            </a:extLst>
          </p:cNvPr>
          <p:cNvSpPr/>
          <p:nvPr/>
        </p:nvSpPr>
        <p:spPr>
          <a:xfrm>
            <a:off x="0" y="-38872"/>
            <a:ext cx="12192000" cy="190831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DB609-351B-AA0C-746A-FFF1E376E880}"/>
              </a:ext>
            </a:extLst>
          </p:cNvPr>
          <p:cNvSpPr>
            <a:spLocks noGrp="1"/>
          </p:cNvSpPr>
          <p:nvPr>
            <p:ph type="title"/>
          </p:nvPr>
        </p:nvSpPr>
        <p:spPr>
          <a:xfrm>
            <a:off x="477520" y="334645"/>
            <a:ext cx="11501120" cy="1325563"/>
          </a:xfrm>
        </p:spPr>
        <p:txBody>
          <a:bodyPr/>
          <a:lstStyle/>
          <a:p>
            <a:r>
              <a:rPr lang="en-US" b="1">
                <a:solidFill>
                  <a:schemeClr val="bg1"/>
                </a:solidFill>
                <a:latin typeface="Roboto" panose="02000000000000000000" pitchFamily="2" charset="0"/>
                <a:ea typeface="Roboto" panose="02000000000000000000" pitchFamily="2" charset="0"/>
                <a:cs typeface="Roboto" panose="02000000000000000000" pitchFamily="2" charset="0"/>
              </a:rPr>
              <a:t>What if your privacy rights are not being respected? </a:t>
            </a:r>
            <a:endParaRPr lang="en-CA"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padlock and a number on a blue background">
            <a:extLst>
              <a:ext uri="{FF2B5EF4-FFF2-40B4-BE49-F238E27FC236}">
                <a16:creationId xmlns:a16="http://schemas.microsoft.com/office/drawing/2014/main" id="{A7B954D2-8BE9-BDF1-A6F2-388908BBAA2F}"/>
              </a:ext>
            </a:extLst>
          </p:cNvPr>
          <p:cNvPicPr>
            <a:picLocks noChangeAspect="1"/>
          </p:cNvPicPr>
          <p:nvPr/>
        </p:nvPicPr>
        <p:blipFill rotWithShape="1">
          <a:blip r:embed="rId5">
            <a:extLst>
              <a:ext uri="{28A0092B-C50C-407E-A947-70E740481C1C}">
                <a14:useLocalDpi xmlns:a14="http://schemas.microsoft.com/office/drawing/2010/main" val="0"/>
              </a:ext>
            </a:extLst>
          </a:blip>
          <a:srcRect l="13070" r="12158"/>
          <a:stretch/>
        </p:blipFill>
        <p:spPr>
          <a:xfrm>
            <a:off x="6319520" y="2242956"/>
            <a:ext cx="5594468" cy="4208643"/>
          </a:xfrm>
          <a:prstGeom prst="rect">
            <a:avLst/>
          </a:prstGeom>
        </p:spPr>
      </p:pic>
    </p:spTree>
    <p:extLst>
      <p:ext uri="{BB962C8B-B14F-4D97-AF65-F5344CB8AC3E}">
        <p14:creationId xmlns:p14="http://schemas.microsoft.com/office/powerpoint/2010/main" val="420219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B2A691-5E1B-79BC-3C1A-98D2B392260C}"/>
              </a:ext>
            </a:extLst>
          </p:cNvPr>
          <p:cNvPicPr>
            <a:picLocks noChangeAspect="1"/>
          </p:cNvPicPr>
          <p:nvPr/>
        </p:nvPicPr>
        <p:blipFill>
          <a:blip r:embed="rId2">
            <a:extLst>
              <a:ext uri="{28A0092B-C50C-407E-A947-70E740481C1C}">
                <a14:useLocalDpi xmlns:a14="http://schemas.microsoft.com/office/drawing/2010/main" val="0"/>
              </a:ext>
            </a:extLst>
          </a:blip>
          <a:srcRect l="7922" r="7922"/>
          <a:stretch/>
        </p:blipFill>
        <p:spPr>
          <a:xfrm>
            <a:off x="1348" y="-1232708"/>
            <a:ext cx="12201015" cy="8155222"/>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9F263-9C97-3BCF-B416-CB7565DF6935}"/>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a:solidFill>
                  <a:schemeClr val="bg1"/>
                </a:solidFill>
                <a:latin typeface="Roboto"/>
                <a:ea typeface="Roboto"/>
                <a:cs typeface="Calibri Light"/>
              </a:rPr>
              <a:t>Privacy and you</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35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dotted line in a black background&#10;&#10;Description automatically generated">
            <a:extLst>
              <a:ext uri="{FF2B5EF4-FFF2-40B4-BE49-F238E27FC236}">
                <a16:creationId xmlns:a16="http://schemas.microsoft.com/office/drawing/2014/main" id="{A1FD9703-A946-3632-49FE-F6A18E944725}"/>
              </a:ext>
            </a:extLst>
          </p:cNvPr>
          <p:cNvPicPr>
            <a:picLocks noChangeAspect="1"/>
          </p:cNvPicPr>
          <p:nvPr/>
        </p:nvPicPr>
        <p:blipFill rotWithShape="1">
          <a:blip r:embed="rId3"/>
          <a:srcRect t="107" r="17797" b="-377"/>
          <a:stretch/>
        </p:blipFill>
        <p:spPr>
          <a:xfrm flipH="1" flipV="1">
            <a:off x="-787830" y="-2808635"/>
            <a:ext cx="8175357" cy="5608038"/>
          </a:xfrm>
          <a:prstGeom prst="rect">
            <a:avLst/>
          </a:prstGeom>
        </p:spPr>
      </p:pic>
      <p:pic>
        <p:nvPicPr>
          <p:cNvPr id="12" name="Picture 11" descr="A dotted line in a black background&#10;&#10;Description automatically generated">
            <a:extLst>
              <a:ext uri="{FF2B5EF4-FFF2-40B4-BE49-F238E27FC236}">
                <a16:creationId xmlns:a16="http://schemas.microsoft.com/office/drawing/2014/main" id="{96502141-EC77-BB33-ADA2-20E2748FE921}"/>
              </a:ext>
            </a:extLst>
          </p:cNvPr>
          <p:cNvPicPr>
            <a:picLocks noChangeAspect="1"/>
          </p:cNvPicPr>
          <p:nvPr/>
        </p:nvPicPr>
        <p:blipFill rotWithShape="1">
          <a:blip r:embed="rId3"/>
          <a:srcRect t="107" r="17797" b="-377"/>
          <a:stretch/>
        </p:blipFill>
        <p:spPr>
          <a:xfrm>
            <a:off x="-1330271" y="2241230"/>
            <a:ext cx="8175357" cy="5608038"/>
          </a:xfrm>
          <a:prstGeom prst="rect">
            <a:avLst/>
          </a:prstGeom>
        </p:spPr>
      </p:pic>
      <p:pic>
        <p:nvPicPr>
          <p:cNvPr id="4" name="Picture 3" descr="A person and person holding a puzzle piece&#10;&#10;Description automatically generated">
            <a:extLst>
              <a:ext uri="{FF2B5EF4-FFF2-40B4-BE49-F238E27FC236}">
                <a16:creationId xmlns:a16="http://schemas.microsoft.com/office/drawing/2014/main" id="{FE91C4D8-78A3-6909-26C3-189948052A46}"/>
              </a:ext>
            </a:extLst>
          </p:cNvPr>
          <p:cNvPicPr>
            <a:picLocks noChangeAspect="1"/>
          </p:cNvPicPr>
          <p:nvPr/>
        </p:nvPicPr>
        <p:blipFill rotWithShape="1">
          <a:blip r:embed="rId4"/>
          <a:srcRect l="18174" r="19448" b="-256"/>
          <a:stretch/>
        </p:blipFill>
        <p:spPr>
          <a:xfrm>
            <a:off x="-16503" y="894382"/>
            <a:ext cx="5558761" cy="5069256"/>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551529" y="0"/>
            <a:ext cx="6664271" cy="69225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864010" y="2386130"/>
            <a:ext cx="5784690" cy="2367614"/>
          </a:xfrm>
        </p:spPr>
        <p:txBody>
          <a:bodyPr anchor="ctr">
            <a:noAutofit/>
          </a:bodyPr>
          <a:lstStyle/>
          <a:p>
            <a:pPr algn="r">
              <a:lnSpc>
                <a:spcPts val="6000"/>
              </a:lnSpc>
            </a:pPr>
            <a:r>
              <a:rPr lang="en-US" sz="4800" b="1">
                <a:solidFill>
                  <a:schemeClr val="bg1"/>
                </a:solidFill>
                <a:latin typeface="Roboto"/>
                <a:ea typeface="+mj-lt"/>
                <a:cs typeface="+mj-lt"/>
              </a:rPr>
              <a:t>When do you think about your privacy?</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5" name="Picture 4" descr="A black background with yellow and green circles&#10;&#10;Description automatically generated">
            <a:extLst>
              <a:ext uri="{FF2B5EF4-FFF2-40B4-BE49-F238E27FC236}">
                <a16:creationId xmlns:a16="http://schemas.microsoft.com/office/drawing/2014/main" id="{BF5AD5AE-5A12-D677-8E63-BB66D3172D8C}"/>
              </a:ext>
            </a:extLst>
          </p:cNvPr>
          <p:cNvPicPr>
            <a:picLocks noChangeAspect="1"/>
          </p:cNvPicPr>
          <p:nvPr/>
        </p:nvPicPr>
        <p:blipFill rotWithShape="1">
          <a:blip r:embed="rId7"/>
          <a:srcRect l="67263" r="-179" b="37778"/>
          <a:stretch/>
        </p:blipFill>
        <p:spPr>
          <a:xfrm flipH="1">
            <a:off x="5551715" y="5443"/>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1E1AAF00-F97A-723A-588C-550C730C42E1}"/>
              </a:ext>
            </a:extLst>
          </p:cNvPr>
          <p:cNvPicPr>
            <a:picLocks noChangeAspect="1"/>
          </p:cNvPicPr>
          <p:nvPr/>
        </p:nvPicPr>
        <p:blipFill rotWithShape="1">
          <a:blip r:embed="rId7"/>
          <a:srcRect l="67263" r="-179" b="37778"/>
          <a:stretch/>
        </p:blipFill>
        <p:spPr>
          <a:xfrm rot="10800000" flipH="1">
            <a:off x="10036629" y="4642757"/>
            <a:ext cx="2158960" cy="2209803"/>
          </a:xfrm>
          <a:prstGeom prst="rect">
            <a:avLst/>
          </a:prstGeom>
        </p:spPr>
      </p:pic>
      <p:sp>
        <p:nvSpPr>
          <p:cNvPr id="6" name="TextBox 5">
            <a:extLst>
              <a:ext uri="{FF2B5EF4-FFF2-40B4-BE49-F238E27FC236}">
                <a16:creationId xmlns:a16="http://schemas.microsoft.com/office/drawing/2014/main" id="{CE2668BF-B82F-B242-E244-F87713B921F1}"/>
              </a:ext>
            </a:extLst>
          </p:cNvPr>
          <p:cNvSpPr txBox="1"/>
          <p:nvPr/>
        </p:nvSpPr>
        <p:spPr>
          <a:xfrm>
            <a:off x="6091165" y="2126822"/>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spTree>
    <p:extLst>
      <p:ext uri="{BB962C8B-B14F-4D97-AF65-F5344CB8AC3E}">
        <p14:creationId xmlns:p14="http://schemas.microsoft.com/office/powerpoint/2010/main" val="1369753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0562851B-2A0A-B188-3B66-AD4C9E436BBE}"/>
              </a:ext>
            </a:extLst>
          </p:cNvPr>
          <p:cNvSpPr/>
          <p:nvPr/>
        </p:nvSpPr>
        <p:spPr>
          <a:xfrm>
            <a:off x="5339442" y="5633357"/>
            <a:ext cx="6484619" cy="960120"/>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BE3833F4-F82E-7855-B9DA-36EAFE765434}"/>
              </a:ext>
            </a:extLst>
          </p:cNvPr>
          <p:cNvPicPr>
            <a:picLocks noChangeAspect="1"/>
          </p:cNvPicPr>
          <p:nvPr/>
        </p:nvPicPr>
        <p:blipFill rotWithShape="1">
          <a:blip r:embed="rId2"/>
          <a:srcRect l="39155" r="774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00645E-8552-D11B-053D-D6EB0EA47159}"/>
              </a:ext>
            </a:extLst>
          </p:cNvPr>
          <p:cNvSpPr>
            <a:spLocks noGrp="1"/>
          </p:cNvSpPr>
          <p:nvPr>
            <p:ph idx="1"/>
          </p:nvPr>
        </p:nvSpPr>
        <p:spPr>
          <a:xfrm>
            <a:off x="5171173" y="678088"/>
            <a:ext cx="6147687" cy="5298783"/>
          </a:xfrm>
        </p:spPr>
        <p:txBody>
          <a:bodyPr vert="horz" lIns="91440" tIns="45720" rIns="91440" bIns="45720" rtlCol="0" anchor="t">
            <a:normAutofit/>
          </a:bodyPr>
          <a:lstStyle/>
          <a:p>
            <a:pPr marL="0" indent="0">
              <a:buNone/>
            </a:pPr>
            <a:r>
              <a:rPr lang="en-US" sz="2200">
                <a:latin typeface="Roboto"/>
                <a:ea typeface="Roboto"/>
                <a:cs typeface="Calibri"/>
              </a:rPr>
              <a:t>We live most of our lives </a:t>
            </a:r>
            <a:r>
              <a:rPr lang="en-US" sz="2200" b="1">
                <a:latin typeface="Roboto"/>
                <a:ea typeface="Roboto"/>
                <a:cs typeface="Calibri"/>
              </a:rPr>
              <a:t>online</a:t>
            </a:r>
            <a:r>
              <a:rPr lang="en-US" sz="2200">
                <a:latin typeface="Roboto"/>
                <a:ea typeface="Roboto"/>
                <a:cs typeface="Calibri"/>
              </a:rPr>
              <a:t>. </a:t>
            </a:r>
            <a:endParaRPr lang="en-US">
              <a:latin typeface="Roboto"/>
              <a:ea typeface="Roboto"/>
              <a:cs typeface="Roboto"/>
            </a:endParaRPr>
          </a:p>
          <a:p>
            <a:pPr marL="0" indent="0">
              <a:buNone/>
            </a:pPr>
            <a:endParaRPr lang="en-US" sz="2200">
              <a:latin typeface="Roboto"/>
              <a:ea typeface="Roboto"/>
              <a:cs typeface="Calibri"/>
            </a:endParaRPr>
          </a:p>
          <a:p>
            <a:pPr marL="0" indent="0">
              <a:buNone/>
            </a:pPr>
            <a:r>
              <a:rPr lang="en-US" sz="2200">
                <a:latin typeface="Roboto"/>
                <a:ea typeface="Roboto"/>
                <a:cs typeface="Calibri"/>
              </a:rPr>
              <a:t>We use technology to do things like:</a:t>
            </a:r>
            <a:endParaRPr lang="en-US">
              <a:latin typeface="Roboto"/>
              <a:ea typeface="Roboto"/>
              <a:cs typeface="Roboto"/>
            </a:endParaRPr>
          </a:p>
          <a:p>
            <a:pPr lvl="1"/>
            <a:r>
              <a:rPr lang="en-US" sz="2200">
                <a:latin typeface="Roboto"/>
                <a:ea typeface="Roboto"/>
                <a:cs typeface="Roboto"/>
              </a:rPr>
              <a:t>talk to friends and family</a:t>
            </a:r>
          </a:p>
          <a:p>
            <a:pPr lvl="1"/>
            <a:r>
              <a:rPr lang="en-US" sz="2200">
                <a:latin typeface="Roboto"/>
                <a:ea typeface="Calibri"/>
                <a:cs typeface="Calibri"/>
              </a:rPr>
              <a:t>participate in school</a:t>
            </a:r>
          </a:p>
          <a:p>
            <a:pPr lvl="1"/>
            <a:r>
              <a:rPr lang="en-US" sz="2200">
                <a:latin typeface="Roboto"/>
                <a:ea typeface="Roboto"/>
                <a:cs typeface="Roboto"/>
              </a:rPr>
              <a:t>shop or obtain other services</a:t>
            </a:r>
          </a:p>
          <a:p>
            <a:pPr lvl="1"/>
            <a:r>
              <a:rPr lang="en-US" sz="2200">
                <a:latin typeface="Roboto"/>
                <a:ea typeface="Roboto"/>
                <a:cs typeface="Calibri" panose="020F0502020204030204"/>
              </a:rPr>
              <a:t>work</a:t>
            </a:r>
          </a:p>
          <a:p>
            <a:pPr lvl="1"/>
            <a:r>
              <a:rPr lang="en-US" sz="2200">
                <a:latin typeface="Roboto"/>
                <a:ea typeface="Roboto"/>
                <a:cs typeface="Calibri" panose="020F0502020204030204"/>
              </a:rPr>
              <a:t>play games</a:t>
            </a:r>
          </a:p>
          <a:p>
            <a:pPr lvl="1"/>
            <a:r>
              <a:rPr lang="en-US" sz="2200">
                <a:latin typeface="Roboto"/>
                <a:ea typeface="Roboto"/>
                <a:cs typeface="Calibri" panose="020F0502020204030204"/>
              </a:rPr>
              <a:t>watch TV and movies</a:t>
            </a:r>
          </a:p>
          <a:p>
            <a:pPr marL="0" indent="0">
              <a:buNone/>
            </a:pPr>
            <a:endParaRPr lang="en-US" sz="2200">
              <a:latin typeface="Roboto"/>
              <a:ea typeface="+mn-lt"/>
              <a:cs typeface="+mn-lt"/>
            </a:endParaRPr>
          </a:p>
          <a:p>
            <a:pPr marL="0" indent="0">
              <a:buNone/>
            </a:pPr>
            <a:r>
              <a:rPr lang="en-US" sz="2200">
                <a:latin typeface="Roboto"/>
                <a:ea typeface="+mn-lt"/>
                <a:cs typeface="+mn-lt"/>
              </a:rPr>
              <a:t>Many of these tools are </a:t>
            </a:r>
            <a:r>
              <a:rPr lang="en-US" sz="2200" b="1">
                <a:latin typeface="Roboto"/>
                <a:ea typeface="+mn-lt"/>
                <a:cs typeface="+mn-lt"/>
              </a:rPr>
              <a:t>collecting information about us</a:t>
            </a:r>
            <a:r>
              <a:rPr lang="en-US" sz="2200">
                <a:latin typeface="Roboto"/>
                <a:ea typeface="+mn-lt"/>
                <a:cs typeface="+mn-lt"/>
              </a:rPr>
              <a:t>, even if we don't realize it.</a:t>
            </a:r>
          </a:p>
        </p:txBody>
      </p:sp>
      <p:sp>
        <p:nvSpPr>
          <p:cNvPr id="4" name="Rectangle 3">
            <a:extLst>
              <a:ext uri="{FF2B5EF4-FFF2-40B4-BE49-F238E27FC236}">
                <a16:creationId xmlns:a16="http://schemas.microsoft.com/office/drawing/2014/main" id="{0E7F314F-00D5-AD03-FA0D-3D1F835854A7}"/>
              </a:ext>
            </a:extLst>
          </p:cNvPr>
          <p:cNvSpPr/>
          <p:nvPr/>
        </p:nvSpPr>
        <p:spPr>
          <a:xfrm>
            <a:off x="5172559" y="5485754"/>
            <a:ext cx="6509288" cy="968644"/>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a:latin typeface="Roboto"/>
                <a:ea typeface="Roboto"/>
                <a:cs typeface="Roboto"/>
              </a:rPr>
              <a:t>QUESTION: How much personal data do you think your phone collects about you?</a:t>
            </a:r>
          </a:p>
        </p:txBody>
      </p:sp>
      <p:pic>
        <p:nvPicPr>
          <p:cNvPr id="6" name="Picture 5">
            <a:extLst>
              <a:ext uri="{FF2B5EF4-FFF2-40B4-BE49-F238E27FC236}">
                <a16:creationId xmlns:a16="http://schemas.microsoft.com/office/drawing/2014/main" id="{FB5F1084-6276-0FD4-EFA8-8668C1D91207}"/>
              </a:ext>
            </a:extLst>
          </p:cNvPr>
          <p:cNvPicPr>
            <a:picLocks noChangeAspect="1"/>
          </p:cNvPicPr>
          <p:nvPr/>
        </p:nvPicPr>
        <p:blipFill>
          <a:blip r:embed="rId3">
            <a:extLst>
              <a:ext uri="{28A0092B-C50C-407E-A947-70E740481C1C}">
                <a14:useLocalDpi xmlns:a14="http://schemas.microsoft.com/office/drawing/2010/main" val="0"/>
              </a:ext>
            </a:extLst>
          </a:blip>
          <a:srcRect l="30143" r="30143"/>
          <a:stretch/>
        </p:blipFill>
        <p:spPr>
          <a:xfrm>
            <a:off x="-1349" y="-2364"/>
            <a:ext cx="4854162" cy="6875154"/>
          </a:xfrm>
          <a:prstGeom prst="rect">
            <a:avLst/>
          </a:prstGeom>
        </p:spPr>
      </p:pic>
      <p:sp>
        <p:nvSpPr>
          <p:cNvPr id="7" name="Rectangle 6">
            <a:extLst>
              <a:ext uri="{FF2B5EF4-FFF2-40B4-BE49-F238E27FC236}">
                <a16:creationId xmlns:a16="http://schemas.microsoft.com/office/drawing/2014/main" id="{CD5B6FD3-AACB-B8B1-EE0C-FA5012B089EC}"/>
              </a:ext>
            </a:extLst>
          </p:cNvPr>
          <p:cNvSpPr/>
          <p:nvPr/>
        </p:nvSpPr>
        <p:spPr>
          <a:xfrm rot="5400000">
            <a:off x="-827593" y="1209881"/>
            <a:ext cx="6549195" cy="4421408"/>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0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5E8895-EF68-BDD6-EDFD-5645742A81D6}"/>
              </a:ext>
            </a:extLst>
          </p:cNvPr>
          <p:cNvSpPr/>
          <p:nvPr/>
        </p:nvSpPr>
        <p:spPr>
          <a:xfrm>
            <a:off x="44" y="0"/>
            <a:ext cx="609860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erson looking at a screen with a magnifying glass&#10;&#10;Description automatically generated">
            <a:extLst>
              <a:ext uri="{FF2B5EF4-FFF2-40B4-BE49-F238E27FC236}">
                <a16:creationId xmlns:a16="http://schemas.microsoft.com/office/drawing/2014/main" id="{CE39ED80-DB30-E3DB-2CDC-302C52DFBAC5}"/>
              </a:ext>
            </a:extLst>
          </p:cNvPr>
          <p:cNvPicPr>
            <a:picLocks noChangeAspect="1"/>
          </p:cNvPicPr>
          <p:nvPr/>
        </p:nvPicPr>
        <p:blipFill rotWithShape="1">
          <a:blip r:embed="rId2"/>
          <a:srcRect l="19341" t="908" r="19606" b="779"/>
          <a:stretch/>
        </p:blipFill>
        <p:spPr>
          <a:xfrm>
            <a:off x="6729928" y="1076358"/>
            <a:ext cx="5112883" cy="4701336"/>
          </a:xfrm>
          <a:prstGeom prst="rect">
            <a:avLst/>
          </a:prstGeom>
        </p:spPr>
      </p:pic>
      <p:sp>
        <p:nvSpPr>
          <p:cNvPr id="13" name="Title 1">
            <a:extLst>
              <a:ext uri="{FF2B5EF4-FFF2-40B4-BE49-F238E27FC236}">
                <a16:creationId xmlns:a16="http://schemas.microsoft.com/office/drawing/2014/main" id="{560980F0-D1FA-88FB-B613-5058A00DBDF6}"/>
              </a:ext>
            </a:extLst>
          </p:cNvPr>
          <p:cNvSpPr>
            <a:spLocks noGrp="1"/>
          </p:cNvSpPr>
          <p:nvPr>
            <p:ph type="title"/>
          </p:nvPr>
        </p:nvSpPr>
        <p:spPr>
          <a:xfrm>
            <a:off x="484362" y="1162635"/>
            <a:ext cx="4372071" cy="4495659"/>
          </a:xfrm>
        </p:spPr>
        <p:txBody>
          <a:bodyPr vert="horz" lIns="91440" tIns="45720" rIns="91440" bIns="45720" rtlCol="0" anchor="b">
            <a:normAutofit fontScale="90000"/>
          </a:bodyPr>
          <a:lstStyle/>
          <a:p>
            <a:r>
              <a:rPr lang="en-US" sz="3600">
                <a:solidFill>
                  <a:srgbClr val="000000"/>
                </a:solidFill>
                <a:latin typeface="Roboto"/>
                <a:ea typeface="Roboto"/>
                <a:cs typeface="Roboto"/>
              </a:rPr>
              <a:t>“I</a:t>
            </a:r>
            <a:r>
              <a:rPr lang="en-US" sz="3600">
                <a:solidFill>
                  <a:srgbClr val="000000"/>
                </a:solidFill>
                <a:effectLst/>
                <a:latin typeface="Roboto"/>
                <a:ea typeface="Roboto"/>
                <a:cs typeface="Roboto"/>
              </a:rPr>
              <a:t>t is now estimated that </a:t>
            </a:r>
            <a:r>
              <a:rPr lang="en-US" sz="3600" b="1">
                <a:solidFill>
                  <a:srgbClr val="38A69F"/>
                </a:solidFill>
                <a:effectLst/>
                <a:latin typeface="Roboto"/>
                <a:ea typeface="Roboto"/>
                <a:cs typeface="Roboto"/>
              </a:rPr>
              <a:t>72 million</a:t>
            </a:r>
            <a:r>
              <a:rPr lang="en-US" sz="3600">
                <a:solidFill>
                  <a:srgbClr val="000000"/>
                </a:solidFill>
                <a:effectLst/>
                <a:latin typeface="Roboto"/>
                <a:ea typeface="Roboto"/>
                <a:cs typeface="Roboto"/>
              </a:rPr>
              <a:t> pieces of personal data will be collected on every child around the world before their 13th birthday”</a:t>
            </a:r>
            <a:br>
              <a:rPr lang="en-US" sz="3600">
                <a:effectLst/>
                <a:latin typeface="Roboto"/>
              </a:rPr>
            </a:br>
            <a:br>
              <a:rPr lang="en-US" sz="3000">
                <a:latin typeface="Roboto"/>
              </a:rPr>
            </a:br>
            <a:br>
              <a:rPr lang="en-US" sz="3000">
                <a:latin typeface="Roboto"/>
              </a:rPr>
            </a:br>
            <a:endParaRPr lang="en-US" sz="3000">
              <a:solidFill>
                <a:srgbClr val="000000"/>
              </a:solidFill>
              <a:latin typeface="Roboto"/>
              <a:ea typeface="Roboto"/>
              <a:cs typeface="Roboto"/>
            </a:endParaRPr>
          </a:p>
        </p:txBody>
      </p:sp>
      <p:sp>
        <p:nvSpPr>
          <p:cNvPr id="15" name="Rectangle 14">
            <a:extLst>
              <a:ext uri="{FF2B5EF4-FFF2-40B4-BE49-F238E27FC236}">
                <a16:creationId xmlns:a16="http://schemas.microsoft.com/office/drawing/2014/main" id="{EB37B6D6-B1B3-0054-781A-BD6F31DB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F447F5-89B6-81AF-FFFF-19D1F98D3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utoShape 2">
            <a:extLst>
              <a:ext uri="{FF2B5EF4-FFF2-40B4-BE49-F238E27FC236}">
                <a16:creationId xmlns:a16="http://schemas.microsoft.com/office/drawing/2014/main" id="{542833DC-BFB7-066C-D422-99CFA960F896}"/>
              </a:ext>
            </a:extLst>
          </p:cNvPr>
          <p:cNvSpPr>
            <a:spLocks noChangeAspect="1" noChangeArrowheads="1"/>
          </p:cNvSpPr>
          <p:nvPr/>
        </p:nvSpPr>
        <p:spPr bwMode="auto">
          <a:xfrm>
            <a:off x="950913" y="0"/>
            <a:ext cx="10288587"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448B0BB-4989-B864-7284-01108FEF410B}"/>
              </a:ext>
            </a:extLst>
          </p:cNvPr>
          <p:cNvSpPr txBox="1"/>
          <p:nvPr/>
        </p:nvSpPr>
        <p:spPr>
          <a:xfrm>
            <a:off x="479079" y="5781379"/>
            <a:ext cx="401555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Roboto"/>
                <a:ea typeface="Roboto"/>
                <a:cs typeface="Roboto"/>
              </a:rPr>
              <a:t>Source</a:t>
            </a:r>
            <a:r>
              <a:rPr kumimoji="0" lang="en-US" sz="1200" b="0" i="0" u="none" strike="noStrike" kern="1200" cap="none" spc="0" normalizeH="0" baseline="0" noProof="0">
                <a:ln>
                  <a:noFill/>
                </a:ln>
                <a:solidFill>
                  <a:srgbClr val="000000"/>
                </a:solidFill>
                <a:effectLst/>
                <a:uLnTx/>
                <a:uFillTx/>
                <a:latin typeface="Roboto"/>
                <a:ea typeface="Roboto"/>
                <a:cs typeface="Roboto"/>
              </a:rPr>
              <a:t>: </a:t>
            </a:r>
            <a:r>
              <a:rPr kumimoji="0" lang="en-US" sz="1200" b="0" i="1" u="none" strike="noStrike" kern="1200" cap="none" spc="0" normalizeH="0" baseline="0" noProof="0">
                <a:ln>
                  <a:noFill/>
                </a:ln>
                <a:solidFill>
                  <a:srgbClr val="000000"/>
                </a:solidFill>
                <a:effectLst/>
                <a:uLnTx/>
                <a:uFillTx/>
                <a:latin typeface="Roboto"/>
                <a:ea typeface="Roboto"/>
                <a:cs typeface="Roboto"/>
              </a:rPr>
              <a:t>Washington Post</a:t>
            </a:r>
            <a:r>
              <a:rPr lang="en-US" sz="1200">
                <a:solidFill>
                  <a:srgbClr val="000000"/>
                </a:solidFill>
                <a:latin typeface="Roboto"/>
                <a:ea typeface="Roboto"/>
                <a:cs typeface="Roboto"/>
              </a:rPr>
              <a:t>,</a:t>
            </a:r>
            <a:r>
              <a:rPr kumimoji="0" lang="en-US" sz="1200" b="0" i="0" u="none" strike="noStrike" kern="1200" cap="none" spc="0" normalizeH="0" baseline="0" noProof="0">
                <a:ln>
                  <a:noFill/>
                </a:ln>
                <a:solidFill>
                  <a:srgbClr val="38A69F"/>
                </a:solidFill>
                <a:effectLst/>
                <a:uLnTx/>
                <a:uFillTx/>
                <a:latin typeface="Roboto"/>
                <a:ea typeface="Roboto"/>
                <a:cs typeface="Roboto"/>
              </a:rPr>
              <a:t> </a:t>
            </a:r>
            <a:r>
              <a:rPr kumimoji="0" lang="en-US" sz="1200" b="0" i="0" u="none" strike="noStrike" kern="1200" cap="none" spc="0" normalizeH="0" baseline="0" noProof="0">
                <a:ln>
                  <a:noFill/>
                </a:ln>
                <a:solidFill>
                  <a:srgbClr val="38A69F"/>
                </a:solidFill>
                <a:effectLst/>
                <a:uLnTx/>
                <a:uFillTx/>
                <a:latin typeface="Roboto"/>
                <a:ea typeface="Roboto"/>
                <a:cs typeface="Roboto"/>
                <a:hlinkClick r:id="rId3">
                  <a:extLst>
                    <a:ext uri="{A12FA001-AC4F-418D-AE19-62706E023703}">
                      <ahyp:hlinkClr xmlns:ahyp="http://schemas.microsoft.com/office/drawing/2018/hyperlinkcolor" val="tx"/>
                    </a:ext>
                  </a:extLst>
                </a:hlinkClick>
              </a:rPr>
              <a:t>“Your kids’ apps are spying on them”</a:t>
            </a:r>
            <a:endParaRPr lang="en-CA" sz="1200" b="0" i="0" u="none" strike="noStrike" kern="1200" cap="none" spc="0" normalizeH="0" baseline="0" noProof="0">
              <a:ln>
                <a:noFill/>
              </a:ln>
              <a:solidFill>
                <a:srgbClr val="38A69F"/>
              </a:solidFill>
              <a:effectLst/>
              <a:uLnTx/>
              <a:uFillTx/>
              <a:latin typeface="Roboto"/>
              <a:ea typeface="Roboto"/>
              <a:cs typeface="Roboto"/>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5975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6" name="Picture 5" descr="A green and blue dotted line&#10;&#10;Description automatically generated">
            <a:extLst>
              <a:ext uri="{FF2B5EF4-FFF2-40B4-BE49-F238E27FC236}">
                <a16:creationId xmlns:a16="http://schemas.microsoft.com/office/drawing/2014/main" id="{761F8BB5-8BDB-57AB-C170-CB7A88BE54C4}"/>
              </a:ext>
            </a:extLst>
          </p:cNvPr>
          <p:cNvPicPr>
            <a:picLocks noChangeAspect="1"/>
          </p:cNvPicPr>
          <p:nvPr/>
        </p:nvPicPr>
        <p:blipFill rotWithShape="1">
          <a:blip r:embed="rId2"/>
          <a:srcRect l="28750" r="-179"/>
          <a:stretch/>
        </p:blipFill>
        <p:spPr>
          <a:xfrm>
            <a:off x="7081157" y="4049485"/>
            <a:ext cx="4735288" cy="3701142"/>
          </a:xfrm>
          <a:prstGeom prst="rect">
            <a:avLst/>
          </a:prstGeom>
        </p:spPr>
      </p:pic>
      <p:pic>
        <p:nvPicPr>
          <p:cNvPr id="8" name="Picture 7" descr="A black background with yellow and green circles&#10;&#10;Description automatically generated">
            <a:extLst>
              <a:ext uri="{FF2B5EF4-FFF2-40B4-BE49-F238E27FC236}">
                <a16:creationId xmlns:a16="http://schemas.microsoft.com/office/drawing/2014/main" id="{3ABE6AB0-122E-862F-26D7-86F1B2CA5DA2}"/>
              </a:ext>
            </a:extLst>
          </p:cNvPr>
          <p:cNvPicPr>
            <a:picLocks noChangeAspect="1"/>
          </p:cNvPicPr>
          <p:nvPr/>
        </p:nvPicPr>
        <p:blipFill rotWithShape="1">
          <a:blip r:embed="rId3"/>
          <a:srcRect l="67263" r="-179" b="37778"/>
          <a:stretch/>
        </p:blipFill>
        <p:spPr>
          <a:xfrm flipH="1">
            <a:off x="1" y="-5442"/>
            <a:ext cx="2463760" cy="2547260"/>
          </a:xfrm>
          <a:prstGeom prst="rect">
            <a:avLst/>
          </a:prstGeom>
        </p:spPr>
      </p:pic>
      <p:sp>
        <p:nvSpPr>
          <p:cNvPr id="4" name="TextBox 3">
            <a:extLst>
              <a:ext uri="{FF2B5EF4-FFF2-40B4-BE49-F238E27FC236}">
                <a16:creationId xmlns:a16="http://schemas.microsoft.com/office/drawing/2014/main" id="{6450E5E6-7932-C0F4-D3C5-61E09DEE5E0E}"/>
              </a:ext>
            </a:extLst>
          </p:cNvPr>
          <p:cNvSpPr txBox="1"/>
          <p:nvPr/>
        </p:nvSpPr>
        <p:spPr>
          <a:xfrm>
            <a:off x="685799" y="1094014"/>
            <a:ext cx="10793185"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latin typeface="Roboto"/>
                <a:ea typeface="Roboto"/>
                <a:cs typeface="Roboto"/>
              </a:rPr>
              <a:t>As technology evolves, it's raising some big questions that we have yet to answer.</a:t>
            </a:r>
          </a:p>
          <a:p>
            <a:endParaRPr lang="en-US" sz="4400" b="1">
              <a:solidFill>
                <a:schemeClr val="bg1"/>
              </a:solidFill>
              <a:latin typeface="Roboto"/>
              <a:ea typeface="Roboto"/>
              <a:cs typeface="Roboto"/>
            </a:endParaRPr>
          </a:p>
          <a:p>
            <a:endParaRPr lang="en-US" sz="4400" b="1">
              <a:solidFill>
                <a:schemeClr val="bg1"/>
              </a:solidFill>
              <a:latin typeface="Roboto"/>
              <a:ea typeface="Roboto"/>
              <a:cs typeface="Roboto"/>
            </a:endParaRPr>
          </a:p>
          <a:p>
            <a:r>
              <a:rPr lang="en-US" sz="6000" b="1">
                <a:solidFill>
                  <a:schemeClr val="bg1"/>
                </a:solidFill>
                <a:latin typeface="Roboto"/>
                <a:ea typeface="Roboto"/>
                <a:cs typeface="Roboto"/>
              </a:rPr>
              <a:t>What do you think?</a:t>
            </a:r>
            <a:endParaRPr lang="en-US" sz="6000" b="1">
              <a:solidFill>
                <a:schemeClr val="bg1"/>
              </a:solidFill>
              <a:cs typeface="Calibri"/>
            </a:endParaRPr>
          </a:p>
        </p:txBody>
      </p:sp>
    </p:spTree>
    <p:extLst>
      <p:ext uri="{BB962C8B-B14F-4D97-AF65-F5344CB8AC3E}">
        <p14:creationId xmlns:p14="http://schemas.microsoft.com/office/powerpoint/2010/main" val="93580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8EA33120-CEB8-3834-A691-80911D3D1CF0}"/>
              </a:ext>
            </a:extLst>
          </p:cNvPr>
          <p:cNvSpPr/>
          <p:nvPr/>
        </p:nvSpPr>
        <p:spPr>
          <a:xfrm>
            <a:off x="0" y="5978071"/>
            <a:ext cx="12186557" cy="918935"/>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E4BEB-54DC-0D0E-3030-E374A5B6A50D}"/>
              </a:ext>
            </a:extLst>
          </p:cNvPr>
          <p:cNvSpPr>
            <a:spLocks noGrp="1"/>
          </p:cNvSpPr>
          <p:nvPr>
            <p:ph type="title"/>
          </p:nvPr>
        </p:nvSpPr>
        <p:spPr>
          <a:xfrm>
            <a:off x="373226" y="50169"/>
            <a:ext cx="11298107" cy="1237406"/>
          </a:xfrm>
        </p:spPr>
        <p:txBody>
          <a:bodyPr>
            <a:normAutofit/>
          </a:bodyPr>
          <a:lstStyle/>
          <a:p>
            <a:r>
              <a:rPr lang="en-US" b="1">
                <a:latin typeface="Roboto"/>
                <a:ea typeface="Roboto"/>
                <a:cs typeface="Roboto"/>
              </a:rPr>
              <a:t>Age verification</a:t>
            </a:r>
          </a:p>
        </p:txBody>
      </p:sp>
      <p:sp>
        <p:nvSpPr>
          <p:cNvPr id="3" name="Content Placeholder 2">
            <a:extLst>
              <a:ext uri="{FF2B5EF4-FFF2-40B4-BE49-F238E27FC236}">
                <a16:creationId xmlns:a16="http://schemas.microsoft.com/office/drawing/2014/main" id="{FA240E66-0963-E807-15F0-71E275B85CC4}"/>
              </a:ext>
            </a:extLst>
          </p:cNvPr>
          <p:cNvSpPr>
            <a:spLocks noGrp="1"/>
          </p:cNvSpPr>
          <p:nvPr>
            <p:ph idx="1"/>
          </p:nvPr>
        </p:nvSpPr>
        <p:spPr>
          <a:xfrm>
            <a:off x="6091489" y="1656577"/>
            <a:ext cx="4966184" cy="3077868"/>
          </a:xfrm>
        </p:spPr>
        <p:txBody>
          <a:bodyPr vert="horz" lIns="91440" tIns="45720" rIns="91440" bIns="45720" rtlCol="0" anchor="t">
            <a:noAutofit/>
          </a:bodyPr>
          <a:lstStyle/>
          <a:p>
            <a:r>
              <a:rPr lang="en-US" sz="2100">
                <a:latin typeface="Roboto"/>
                <a:ea typeface="Roboto"/>
                <a:cs typeface="Roboto"/>
              </a:rPr>
              <a:t>Some people believe that parental consent should be obtained for all children under a certain age, like 13 or 16.  </a:t>
            </a:r>
          </a:p>
          <a:p>
            <a:r>
              <a:rPr lang="en-US" sz="2100">
                <a:latin typeface="Roboto"/>
                <a:ea typeface="Roboto"/>
                <a:cs typeface="Roboto"/>
              </a:rPr>
              <a:t>Others think it’s best to leave it to young people to exercise their own judgment, depending on their level of maturity.</a:t>
            </a:r>
          </a:p>
          <a:p>
            <a:r>
              <a:rPr lang="en-US" sz="2100">
                <a:latin typeface="Roboto"/>
                <a:ea typeface="Roboto"/>
                <a:cs typeface="Roboto"/>
              </a:rPr>
              <a:t>Others think young people should be barred from adult content on the internet altogether.</a:t>
            </a: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and children standing next to a large screen&#10;&#10;Description automatically generated">
            <a:extLst>
              <a:ext uri="{FF2B5EF4-FFF2-40B4-BE49-F238E27FC236}">
                <a16:creationId xmlns:a16="http://schemas.microsoft.com/office/drawing/2014/main" id="{51AE12A3-238C-A542-BA04-4BBA1AE20BDE}"/>
              </a:ext>
            </a:extLst>
          </p:cNvPr>
          <p:cNvPicPr>
            <a:picLocks noChangeAspect="1"/>
          </p:cNvPicPr>
          <p:nvPr/>
        </p:nvPicPr>
        <p:blipFill>
          <a:blip r:embed="rId2"/>
          <a:stretch>
            <a:fillRect/>
          </a:stretch>
        </p:blipFill>
        <p:spPr>
          <a:xfrm>
            <a:off x="-1191986" y="1115785"/>
            <a:ext cx="8218714" cy="4626428"/>
          </a:xfrm>
          <a:prstGeom prst="rect">
            <a:avLst/>
          </a:prstGeom>
        </p:spPr>
      </p:pic>
    </p:spTree>
    <p:extLst>
      <p:ext uri="{BB962C8B-B14F-4D97-AF65-F5344CB8AC3E}">
        <p14:creationId xmlns:p14="http://schemas.microsoft.com/office/powerpoint/2010/main" val="157535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AAE1C-0ABC-F1F7-9093-478C4748444C}"/>
              </a:ext>
            </a:extLst>
          </p:cNvPr>
          <p:cNvSpPr/>
          <p:nvPr/>
        </p:nvSpPr>
        <p:spPr>
          <a:xfrm>
            <a:off x="-24581" y="5957587"/>
            <a:ext cx="12211138" cy="918936"/>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7F712-87BF-C9DB-C2F5-213E47E43A49}"/>
              </a:ext>
            </a:extLst>
          </p:cNvPr>
          <p:cNvSpPr>
            <a:spLocks noGrp="1"/>
          </p:cNvSpPr>
          <p:nvPr>
            <p:ph type="title"/>
          </p:nvPr>
        </p:nvSpPr>
        <p:spPr>
          <a:xfrm>
            <a:off x="327742" y="229304"/>
            <a:ext cx="11388294" cy="1330839"/>
          </a:xfrm>
        </p:spPr>
        <p:txBody>
          <a:bodyPr>
            <a:normAutofit/>
          </a:bodyPr>
          <a:lstStyle/>
          <a:p>
            <a:r>
              <a:rPr lang="en-US" b="1">
                <a:latin typeface="Roboto"/>
                <a:ea typeface="Roboto"/>
                <a:cs typeface="Roboto"/>
              </a:rPr>
              <a:t>Right to be forgotten</a:t>
            </a:r>
            <a:endParaRPr lang="en-US"/>
          </a:p>
        </p:txBody>
      </p:sp>
      <p:sp>
        <p:nvSpPr>
          <p:cNvPr id="3" name="Content Placeholder 2">
            <a:extLst>
              <a:ext uri="{FF2B5EF4-FFF2-40B4-BE49-F238E27FC236}">
                <a16:creationId xmlns:a16="http://schemas.microsoft.com/office/drawing/2014/main" id="{2BA2FF2E-9925-3DEC-57DD-9740F9FF7024}"/>
              </a:ext>
            </a:extLst>
          </p:cNvPr>
          <p:cNvSpPr>
            <a:spLocks noGrp="1"/>
          </p:cNvSpPr>
          <p:nvPr>
            <p:ph idx="1"/>
          </p:nvPr>
        </p:nvSpPr>
        <p:spPr>
          <a:xfrm>
            <a:off x="328983" y="1210616"/>
            <a:ext cx="6783736" cy="5219402"/>
          </a:xfrm>
        </p:spPr>
        <p:txBody>
          <a:bodyPr vert="horz" lIns="91440" tIns="45720" rIns="91440" bIns="45720" rtlCol="0" anchor="t">
            <a:noAutofit/>
          </a:bodyPr>
          <a:lstStyle/>
          <a:p>
            <a:pPr marL="0" indent="0">
              <a:buNone/>
            </a:pPr>
            <a:endParaRPr lang="en-US" sz="2400">
              <a:latin typeface="Roboto"/>
              <a:ea typeface="Calibri"/>
              <a:cs typeface="Calibri"/>
            </a:endParaRPr>
          </a:p>
          <a:p>
            <a:r>
              <a:rPr lang="en-US" sz="2400">
                <a:latin typeface="Roboto"/>
                <a:ea typeface="Roboto"/>
                <a:cs typeface="Roboto"/>
              </a:rPr>
              <a:t>Countries around the world have developed, or are thinking of developing, laws to protect young peoples’ rights to erase their personal information on the internet.</a:t>
            </a:r>
          </a:p>
          <a:p>
            <a:r>
              <a:rPr lang="en-US" sz="2400">
                <a:latin typeface="Roboto"/>
                <a:ea typeface="Roboto"/>
                <a:cs typeface="Roboto"/>
              </a:rPr>
              <a:t>But this can be difficult when the information has already been spread to other platforms.</a:t>
            </a:r>
          </a:p>
          <a:p>
            <a:r>
              <a:rPr lang="en-US" sz="2400">
                <a:latin typeface="Roboto"/>
                <a:ea typeface="Roboto"/>
                <a:cs typeface="Roboto"/>
              </a:rPr>
              <a:t>Erasing information can also be tricky when you consider other people’s freedom to express themselves, or to say things they feel are meaningful and important.</a:t>
            </a:r>
          </a:p>
        </p:txBody>
      </p:sp>
      <p:pic>
        <p:nvPicPr>
          <p:cNvPr id="8" name="Picture 7" descr="A person standing next to a screen&#10;&#10;Description automatically generated">
            <a:extLst>
              <a:ext uri="{FF2B5EF4-FFF2-40B4-BE49-F238E27FC236}">
                <a16:creationId xmlns:a16="http://schemas.microsoft.com/office/drawing/2014/main" id="{983C48DC-1306-1712-E3C4-72EED631AA70}"/>
              </a:ext>
            </a:extLst>
          </p:cNvPr>
          <p:cNvPicPr>
            <a:picLocks noChangeAspect="1"/>
          </p:cNvPicPr>
          <p:nvPr/>
        </p:nvPicPr>
        <p:blipFill rotWithShape="1">
          <a:blip r:embed="rId2"/>
          <a:srcRect l="20416" t="-360" r="24835" b="360"/>
          <a:stretch/>
        </p:blipFill>
        <p:spPr>
          <a:xfrm>
            <a:off x="7299516" y="1432816"/>
            <a:ext cx="3908527" cy="4159869"/>
          </a:xfrm>
          <a:prstGeom prst="rect">
            <a:avLst/>
          </a:prstGeom>
        </p:spPr>
      </p:pic>
    </p:spTree>
    <p:extLst>
      <p:ext uri="{BB962C8B-B14F-4D97-AF65-F5344CB8AC3E}">
        <p14:creationId xmlns:p14="http://schemas.microsoft.com/office/powerpoint/2010/main" val="275700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289FE4-E530-B270-EDFB-B607EF477A1B}"/>
              </a:ext>
            </a:extLst>
          </p:cNvPr>
          <p:cNvSpPr/>
          <p:nvPr/>
        </p:nvSpPr>
        <p:spPr>
          <a:xfrm>
            <a:off x="-24581" y="5957587"/>
            <a:ext cx="12211138" cy="918936"/>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77F5C09-C0A7-545E-7A6D-89A5C4855158}"/>
              </a:ext>
            </a:extLst>
          </p:cNvPr>
          <p:cNvSpPr>
            <a:spLocks noGrp="1"/>
          </p:cNvSpPr>
          <p:nvPr>
            <p:ph type="title"/>
          </p:nvPr>
        </p:nvSpPr>
        <p:spPr>
          <a:xfrm>
            <a:off x="391242" y="381704"/>
            <a:ext cx="11388294" cy="1330839"/>
          </a:xfrm>
        </p:spPr>
        <p:txBody>
          <a:bodyPr>
            <a:normAutofit/>
          </a:bodyPr>
          <a:lstStyle/>
          <a:p>
            <a:r>
              <a:rPr lang="en-US" b="1">
                <a:latin typeface="Roboto"/>
                <a:ea typeface="Roboto"/>
                <a:cs typeface="Roboto"/>
              </a:rPr>
              <a:t>AI and cyberbullying</a:t>
            </a:r>
            <a:endParaRPr lang="en-US"/>
          </a:p>
        </p:txBody>
      </p:sp>
      <p:pic>
        <p:nvPicPr>
          <p:cNvPr id="16" name="Picture 15" descr="A close up of a news&#10;&#10;Description automatically generated">
            <a:extLst>
              <a:ext uri="{FF2B5EF4-FFF2-40B4-BE49-F238E27FC236}">
                <a16:creationId xmlns:a16="http://schemas.microsoft.com/office/drawing/2014/main" id="{AF724E7F-B8BC-B2D1-E5BB-E5585B6ECA52}"/>
              </a:ext>
            </a:extLst>
          </p:cNvPr>
          <p:cNvPicPr>
            <a:picLocks noChangeAspect="1"/>
          </p:cNvPicPr>
          <p:nvPr/>
        </p:nvPicPr>
        <p:blipFill rotWithShape="1">
          <a:blip r:embed="rId2"/>
          <a:srcRect l="2348" r="997" b="-2"/>
          <a:stretch/>
        </p:blipFill>
        <p:spPr>
          <a:xfrm>
            <a:off x="5664753" y="1711180"/>
            <a:ext cx="6123581" cy="35677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TextBox 16">
            <a:extLst>
              <a:ext uri="{FF2B5EF4-FFF2-40B4-BE49-F238E27FC236}">
                <a16:creationId xmlns:a16="http://schemas.microsoft.com/office/drawing/2014/main" id="{B3C9124B-7D29-CC00-BD08-FFECF4F94D6A}"/>
              </a:ext>
            </a:extLst>
          </p:cNvPr>
          <p:cNvSpPr txBox="1"/>
          <p:nvPr/>
        </p:nvSpPr>
        <p:spPr>
          <a:xfrm>
            <a:off x="7486650" y="5454650"/>
            <a:ext cx="24828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8A69F"/>
                </a:solidFill>
                <a:latin typeface="Roboto"/>
                <a:ea typeface="Calibri"/>
                <a:cs typeface="Calibri"/>
                <a:hlinkClick r:id="rId3">
                  <a:extLst>
                    <a:ext uri="{A12FA001-AC4F-418D-AE19-62706E023703}">
                      <ahyp:hlinkClr xmlns:ahyp="http://schemas.microsoft.com/office/drawing/2018/hyperlinkcolor" val="tx"/>
                    </a:ext>
                  </a:extLst>
                </a:hlinkClick>
              </a:rPr>
              <a:t>Source: CTV News, 2024</a:t>
            </a:r>
            <a:endParaRPr lang="en-US" sz="1600">
              <a:solidFill>
                <a:srgbClr val="38A69F"/>
              </a:solidFill>
              <a:latin typeface="Roboto"/>
              <a:ea typeface="Roboto"/>
              <a:cs typeface="Roboto"/>
              <a:hlinkClick r:id="rId3">
                <a:extLst>
                  <a:ext uri="{A12FA001-AC4F-418D-AE19-62706E023703}">
                    <ahyp:hlinkClr xmlns:ahyp="http://schemas.microsoft.com/office/drawing/2018/hyperlinkcolor" val="tx"/>
                  </a:ext>
                </a:extLst>
              </a:hlinkClick>
            </a:endParaRPr>
          </a:p>
        </p:txBody>
      </p:sp>
      <p:sp>
        <p:nvSpPr>
          <p:cNvPr id="20" name="Content Placeholder 2">
            <a:extLst>
              <a:ext uri="{FF2B5EF4-FFF2-40B4-BE49-F238E27FC236}">
                <a16:creationId xmlns:a16="http://schemas.microsoft.com/office/drawing/2014/main" id="{2D4FED00-4D95-68BF-4E50-F1B16B11FD94}"/>
              </a:ext>
            </a:extLst>
          </p:cNvPr>
          <p:cNvSpPr>
            <a:spLocks noGrp="1"/>
          </p:cNvSpPr>
          <p:nvPr>
            <p:ph idx="1"/>
          </p:nvPr>
        </p:nvSpPr>
        <p:spPr>
          <a:xfrm>
            <a:off x="382444" y="1548879"/>
            <a:ext cx="5070345" cy="4572373"/>
          </a:xfrm>
        </p:spPr>
        <p:txBody>
          <a:bodyPr vert="horz" lIns="91440" tIns="45720" rIns="91440" bIns="45720" rtlCol="0" anchor="t">
            <a:noAutofit/>
          </a:bodyPr>
          <a:lstStyle/>
          <a:p>
            <a:r>
              <a:rPr lang="en-US" sz="2400">
                <a:latin typeface="Roboto"/>
                <a:ea typeface="Roboto"/>
                <a:cs typeface="Roboto"/>
              </a:rPr>
              <a:t>AI has been used to create fake images about people that can be hurtful and inappropriate.  </a:t>
            </a:r>
          </a:p>
          <a:p>
            <a:r>
              <a:rPr lang="en-US" sz="2400">
                <a:latin typeface="Roboto"/>
                <a:ea typeface="Roboto"/>
                <a:cs typeface="Roboto"/>
              </a:rPr>
              <a:t>In Canada, there are laws against posting real intimate images of other people on the internet without their consent.   </a:t>
            </a:r>
          </a:p>
          <a:p>
            <a:r>
              <a:rPr lang="en-US" sz="2400">
                <a:latin typeface="Roboto"/>
                <a:ea typeface="Roboto"/>
                <a:cs typeface="Roboto"/>
              </a:rPr>
              <a:t>Some provincial laws also extend protections to address the harms from fake intimate images that have been posted without consent.  </a:t>
            </a:r>
          </a:p>
        </p:txBody>
      </p:sp>
    </p:spTree>
    <p:extLst>
      <p:ext uri="{BB962C8B-B14F-4D97-AF65-F5344CB8AC3E}">
        <p14:creationId xmlns:p14="http://schemas.microsoft.com/office/powerpoint/2010/main" val="8518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holding green megaphone">
            <a:extLst>
              <a:ext uri="{FF2B5EF4-FFF2-40B4-BE49-F238E27FC236}">
                <a16:creationId xmlns:a16="http://schemas.microsoft.com/office/drawing/2014/main" id="{2B1A0DA1-6FE2-3C9B-3B9A-5C8C6CEFFAF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8E1A1-7A65-8132-C1B4-F47D4B0FDF4C}"/>
              </a:ext>
            </a:extLst>
          </p:cNvPr>
          <p:cNvSpPr>
            <a:spLocks noGrp="1"/>
          </p:cNvSpPr>
          <p:nvPr>
            <p:ph type="title"/>
          </p:nvPr>
        </p:nvSpPr>
        <p:spPr>
          <a:xfrm>
            <a:off x="125046" y="1875692"/>
            <a:ext cx="9394091" cy="3603836"/>
          </a:xfrm>
        </p:spPr>
        <p:txBody>
          <a:bodyPr vert="horz" lIns="91440" tIns="45720" rIns="91440" bIns="45720" rtlCol="0" anchor="b">
            <a:normAutofit/>
          </a:bodyPr>
          <a:lstStyle/>
          <a:p>
            <a:pPr marR="0" fontAlgn="t">
              <a:spcBef>
                <a:spcPts val="0"/>
              </a:spcBef>
              <a:spcAft>
                <a:spcPts val="0"/>
              </a:spcAft>
            </a:pPr>
            <a:r>
              <a:rPr lang="en-US" b="1">
                <a:solidFill>
                  <a:schemeClr val="bg1"/>
                </a:solidFill>
                <a:latin typeface="Roboto"/>
                <a:ea typeface="Roboto"/>
                <a:cs typeface="Roboto"/>
              </a:rPr>
              <a:t>What can you do?</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6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E730BA-567D-8507-4833-62E0D31C961D}"/>
              </a:ext>
            </a:extLst>
          </p:cNvPr>
          <p:cNvSpPr/>
          <p:nvPr/>
        </p:nvSpPr>
        <p:spPr>
          <a:xfrm>
            <a:off x="-186" y="-21772"/>
            <a:ext cx="6098214" cy="68790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yellow and green circles&#10;&#10;Description automatically generated">
            <a:extLst>
              <a:ext uri="{FF2B5EF4-FFF2-40B4-BE49-F238E27FC236}">
                <a16:creationId xmlns:a16="http://schemas.microsoft.com/office/drawing/2014/main" id="{43C03C00-2E80-40AA-FDE6-682D6DEC976A}"/>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sp>
        <p:nvSpPr>
          <p:cNvPr id="2" name="Title 1">
            <a:extLst>
              <a:ext uri="{FF2B5EF4-FFF2-40B4-BE49-F238E27FC236}">
                <a16:creationId xmlns:a16="http://schemas.microsoft.com/office/drawing/2014/main" id="{78BC53A6-A2B7-76B8-A3BC-BA7BC3BD3D88}"/>
              </a:ext>
            </a:extLst>
          </p:cNvPr>
          <p:cNvSpPr>
            <a:spLocks noGrp="1"/>
          </p:cNvSpPr>
          <p:nvPr>
            <p:ph type="title"/>
          </p:nvPr>
        </p:nvSpPr>
        <p:spPr>
          <a:xfrm>
            <a:off x="838200" y="637268"/>
            <a:ext cx="10515600" cy="1325563"/>
          </a:xfrm>
        </p:spPr>
        <p:txBody>
          <a:bodyPr>
            <a:normAutofit/>
          </a:bodyPr>
          <a:lstStyle/>
          <a:p>
            <a:r>
              <a:rPr lang="en-US" sz="6000" b="1">
                <a:solidFill>
                  <a:schemeClr val="bg1"/>
                </a:solidFill>
                <a:latin typeface="Roboto"/>
                <a:ea typeface="Roboto"/>
                <a:cs typeface="Calibri Light"/>
              </a:rPr>
              <a:t>Roadmap</a:t>
            </a:r>
            <a:endParaRPr lang="en-US" sz="6000" b="1">
              <a:solidFill>
                <a:schemeClr val="bg1"/>
              </a:solidFill>
              <a:ea typeface="Calibri Light"/>
              <a:cs typeface="Calibri Light"/>
            </a:endParaRPr>
          </a:p>
        </p:txBody>
      </p:sp>
      <p:sp>
        <p:nvSpPr>
          <p:cNvPr id="6" name="Oval 5">
            <a:extLst>
              <a:ext uri="{FF2B5EF4-FFF2-40B4-BE49-F238E27FC236}">
                <a16:creationId xmlns:a16="http://schemas.microsoft.com/office/drawing/2014/main" id="{15E23B09-3D75-4767-01A9-043422D62D82}"/>
              </a:ext>
            </a:extLst>
          </p:cNvPr>
          <p:cNvSpPr/>
          <p:nvPr/>
        </p:nvSpPr>
        <p:spPr>
          <a:xfrm>
            <a:off x="6809014" y="1268185"/>
            <a:ext cx="4691742" cy="47352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map with a pin on top&#10;&#10;Description automatically generated">
            <a:extLst>
              <a:ext uri="{FF2B5EF4-FFF2-40B4-BE49-F238E27FC236}">
                <a16:creationId xmlns:a16="http://schemas.microsoft.com/office/drawing/2014/main" id="{23D477C7-6CC3-D83B-EB31-B8548B5245E1}"/>
              </a:ext>
            </a:extLst>
          </p:cNvPr>
          <p:cNvPicPr>
            <a:picLocks noGrp="1" noChangeAspect="1"/>
          </p:cNvPicPr>
          <p:nvPr>
            <p:ph idx="1"/>
          </p:nvPr>
        </p:nvPicPr>
        <p:blipFill rotWithShape="1">
          <a:blip r:embed="rId3"/>
          <a:srcRect l="12857" r="23036"/>
          <a:stretch/>
        </p:blipFill>
        <p:spPr>
          <a:xfrm>
            <a:off x="6977742" y="1503022"/>
            <a:ext cx="4376062" cy="3842658"/>
          </a:xfrm>
        </p:spPr>
      </p:pic>
      <p:sp>
        <p:nvSpPr>
          <p:cNvPr id="5" name="TextBox 4">
            <a:extLst>
              <a:ext uri="{FF2B5EF4-FFF2-40B4-BE49-F238E27FC236}">
                <a16:creationId xmlns:a16="http://schemas.microsoft.com/office/drawing/2014/main" id="{6B6A5179-EDE8-8D8E-3125-7CC37C8FAF6F}"/>
              </a:ext>
            </a:extLst>
          </p:cNvPr>
          <p:cNvSpPr txBox="1"/>
          <p:nvPr/>
        </p:nvSpPr>
        <p:spPr>
          <a:xfrm>
            <a:off x="805543" y="2188029"/>
            <a:ext cx="4484914" cy="2894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600">
                <a:solidFill>
                  <a:schemeClr val="bg1"/>
                </a:solidFill>
                <a:latin typeface="Roboto"/>
                <a:ea typeface="Calibri" panose="020F0502020204030204"/>
                <a:cs typeface="Calibri" panose="020F0502020204030204"/>
              </a:rPr>
              <a:t> About the IPC</a:t>
            </a:r>
          </a:p>
          <a:p>
            <a:pPr marL="342900" indent="-342900">
              <a:buAutoNum type="arabicPeriod"/>
            </a:pPr>
            <a:r>
              <a:rPr lang="en-US" sz="3600">
                <a:solidFill>
                  <a:schemeClr val="bg1"/>
                </a:solidFill>
                <a:latin typeface="Roboto"/>
                <a:ea typeface="Calibri" panose="020F0502020204030204"/>
                <a:cs typeface="Calibri" panose="020F0502020204030204"/>
              </a:rPr>
              <a:t> Your privacy rights</a:t>
            </a:r>
          </a:p>
          <a:p>
            <a:pPr marL="342900" indent="-342900">
              <a:buAutoNum type="arabicPeriod"/>
            </a:pPr>
            <a:r>
              <a:rPr lang="en-US" sz="3600">
                <a:solidFill>
                  <a:schemeClr val="bg1"/>
                </a:solidFill>
                <a:latin typeface="Roboto"/>
                <a:ea typeface="Calibri" panose="020F0502020204030204"/>
                <a:cs typeface="Calibri" panose="020F0502020204030204"/>
              </a:rPr>
              <a:t> Privacy in your life</a:t>
            </a:r>
          </a:p>
          <a:p>
            <a:pPr marL="342900" indent="-342900">
              <a:buAutoNum type="arabicPeriod"/>
            </a:pPr>
            <a:r>
              <a:rPr lang="en-US" sz="3600">
                <a:solidFill>
                  <a:schemeClr val="bg1"/>
                </a:solidFill>
                <a:latin typeface="Roboto"/>
                <a:ea typeface="Calibri" panose="020F0502020204030204"/>
                <a:cs typeface="Calibri" panose="020F0502020204030204"/>
              </a:rPr>
              <a:t> What can you do?</a:t>
            </a:r>
          </a:p>
          <a:p>
            <a:pPr marL="342900" indent="-342900">
              <a:buAutoNum type="arabicPeriod"/>
            </a:pPr>
            <a:r>
              <a:rPr lang="en-US" sz="3600">
                <a:solidFill>
                  <a:schemeClr val="bg1"/>
                </a:solidFill>
                <a:latin typeface="Roboto"/>
                <a:ea typeface="Calibri" panose="020F0502020204030204"/>
                <a:cs typeface="Calibri" panose="020F0502020204030204"/>
              </a:rPr>
              <a:t> Discussion </a:t>
            </a:r>
          </a:p>
        </p:txBody>
      </p:sp>
      <p:pic>
        <p:nvPicPr>
          <p:cNvPr id="7" name="Picture 6" descr="A black background with yellow and green circles&#10;&#10;Description automatically generated">
            <a:extLst>
              <a:ext uri="{FF2B5EF4-FFF2-40B4-BE49-F238E27FC236}">
                <a16:creationId xmlns:a16="http://schemas.microsoft.com/office/drawing/2014/main" id="{D93D0D5D-D92E-F507-E0EC-4015E5B3DB00}"/>
              </a:ext>
            </a:extLst>
          </p:cNvPr>
          <p:cNvPicPr>
            <a:picLocks noChangeAspect="1"/>
          </p:cNvPicPr>
          <p:nvPr/>
        </p:nvPicPr>
        <p:blipFill rotWithShape="1">
          <a:blip r:embed="rId2"/>
          <a:srcRect l="67263" r="-179" b="37778"/>
          <a:stretch/>
        </p:blipFill>
        <p:spPr>
          <a:xfrm rot="10800000" flipH="1">
            <a:off x="3940629" y="4642757"/>
            <a:ext cx="2158960" cy="2209803"/>
          </a:xfrm>
          <a:prstGeom prst="rect">
            <a:avLst/>
          </a:prstGeom>
        </p:spPr>
      </p:pic>
    </p:spTree>
    <p:extLst>
      <p:ext uri="{BB962C8B-B14F-4D97-AF65-F5344CB8AC3E}">
        <p14:creationId xmlns:p14="http://schemas.microsoft.com/office/powerpoint/2010/main" val="321839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71930E-D2BF-0B81-06D0-E410BC4AA047}"/>
              </a:ext>
            </a:extLst>
          </p:cNvPr>
          <p:cNvSpPr/>
          <p:nvPr/>
        </p:nvSpPr>
        <p:spPr>
          <a:xfrm>
            <a:off x="-2" y="0"/>
            <a:ext cx="5824781"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yellow and green circles&#10;&#10;Description automatically generated">
            <a:extLst>
              <a:ext uri="{FF2B5EF4-FFF2-40B4-BE49-F238E27FC236}">
                <a16:creationId xmlns:a16="http://schemas.microsoft.com/office/drawing/2014/main" id="{1F871A62-A592-9301-EBDA-B779A6D92CE7}"/>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pic>
        <p:nvPicPr>
          <p:cNvPr id="14" name="Picture 13" descr="A black background with yellow and green circles&#10;&#10;Description automatically generated">
            <a:extLst>
              <a:ext uri="{FF2B5EF4-FFF2-40B4-BE49-F238E27FC236}">
                <a16:creationId xmlns:a16="http://schemas.microsoft.com/office/drawing/2014/main" id="{354DC82A-3826-6E7C-AD40-4EC8D231F194}"/>
              </a:ext>
            </a:extLst>
          </p:cNvPr>
          <p:cNvPicPr>
            <a:picLocks noChangeAspect="1"/>
          </p:cNvPicPr>
          <p:nvPr/>
        </p:nvPicPr>
        <p:blipFill rotWithShape="1">
          <a:blip r:embed="rId2"/>
          <a:srcRect l="67263" r="-179" b="37778"/>
          <a:stretch/>
        </p:blipFill>
        <p:spPr>
          <a:xfrm rot="10800000" flipH="1">
            <a:off x="3656493" y="4642757"/>
            <a:ext cx="2158960" cy="2209803"/>
          </a:xfrm>
          <a:prstGeom prst="rect">
            <a:avLst/>
          </a:prstGeom>
        </p:spPr>
      </p:pic>
      <p:sp>
        <p:nvSpPr>
          <p:cNvPr id="2" name="Title 1">
            <a:extLst>
              <a:ext uri="{FF2B5EF4-FFF2-40B4-BE49-F238E27FC236}">
                <a16:creationId xmlns:a16="http://schemas.microsoft.com/office/drawing/2014/main" id="{9284C850-9D4F-0F21-F95A-6C7A9BBFC608}"/>
              </a:ext>
            </a:extLst>
          </p:cNvPr>
          <p:cNvSpPr>
            <a:spLocks noGrp="1"/>
          </p:cNvSpPr>
          <p:nvPr>
            <p:ph type="title"/>
          </p:nvPr>
        </p:nvSpPr>
        <p:spPr>
          <a:xfrm>
            <a:off x="608829" y="398"/>
            <a:ext cx="5251316" cy="1807305"/>
          </a:xfrm>
        </p:spPr>
        <p:txBody>
          <a:bodyPr>
            <a:normAutofit/>
          </a:bodyPr>
          <a:lstStyle/>
          <a:p>
            <a:r>
              <a:rPr lang="en-US" b="1">
                <a:solidFill>
                  <a:schemeClr val="bg1"/>
                </a:solidFill>
                <a:latin typeface="Roboto"/>
                <a:ea typeface="Roboto"/>
                <a:cs typeface="Roboto"/>
              </a:rPr>
              <a:t>Remember:</a:t>
            </a:r>
            <a:r>
              <a:rPr lang="en-US">
                <a:solidFill>
                  <a:schemeClr val="bg1"/>
                </a:solidFill>
                <a:latin typeface="Roboto"/>
                <a:ea typeface="Roboto"/>
                <a:cs typeface="Roboto"/>
              </a:rPr>
              <a:t> </a:t>
            </a:r>
            <a:endParaRPr lang="en-CA">
              <a:solidFill>
                <a:schemeClr val="bg1"/>
              </a:solidFill>
              <a:latin typeface="Roboto"/>
              <a:ea typeface="Roboto"/>
              <a:cs typeface="Roboto"/>
            </a:endParaRPr>
          </a:p>
        </p:txBody>
      </p:sp>
      <p:sp>
        <p:nvSpPr>
          <p:cNvPr id="3" name="Content Placeholder 2">
            <a:extLst>
              <a:ext uri="{FF2B5EF4-FFF2-40B4-BE49-F238E27FC236}">
                <a16:creationId xmlns:a16="http://schemas.microsoft.com/office/drawing/2014/main" id="{9FFA54F5-1054-63B8-B60B-8FCDED0D77AF}"/>
              </a:ext>
            </a:extLst>
          </p:cNvPr>
          <p:cNvSpPr>
            <a:spLocks noGrp="1"/>
          </p:cNvSpPr>
          <p:nvPr>
            <p:ph idx="1"/>
          </p:nvPr>
        </p:nvSpPr>
        <p:spPr>
          <a:xfrm>
            <a:off x="615248" y="1812067"/>
            <a:ext cx="4830821" cy="3830751"/>
          </a:xfrm>
        </p:spPr>
        <p:txBody>
          <a:bodyPr vert="horz" lIns="91440" tIns="45720" rIns="91440" bIns="45720" rtlCol="0" anchor="t">
            <a:noAutofit/>
          </a:bodyPr>
          <a:lstStyle/>
          <a:p>
            <a:endParaRPr lang="en-US" sz="2400">
              <a:solidFill>
                <a:schemeClr val="bg1"/>
              </a:solidFill>
              <a:latin typeface="Roboto"/>
              <a:ea typeface="Roboto"/>
              <a:cs typeface="Roboto"/>
            </a:endParaRPr>
          </a:p>
          <a:p>
            <a:r>
              <a:rPr lang="en-US" sz="2400">
                <a:solidFill>
                  <a:schemeClr val="bg1"/>
                </a:solidFill>
                <a:latin typeface="Roboto"/>
                <a:ea typeface="Roboto"/>
                <a:cs typeface="Roboto"/>
              </a:rPr>
              <a:t>Be cautious and thoughtful, as what you post can have </a:t>
            </a:r>
            <a:r>
              <a:rPr lang="en-US" sz="2400" b="1">
                <a:solidFill>
                  <a:schemeClr val="bg1"/>
                </a:solidFill>
                <a:latin typeface="Roboto"/>
                <a:ea typeface="Roboto"/>
                <a:cs typeface="Roboto"/>
              </a:rPr>
              <a:t>unintended consequences. </a:t>
            </a:r>
          </a:p>
          <a:p>
            <a:r>
              <a:rPr lang="en-US" sz="2400">
                <a:solidFill>
                  <a:schemeClr val="bg1"/>
                </a:solidFill>
                <a:latin typeface="Roboto"/>
                <a:ea typeface="Roboto"/>
                <a:cs typeface="Roboto"/>
              </a:rPr>
              <a:t>Keep in mind what you post online is not always private. </a:t>
            </a:r>
          </a:p>
          <a:p>
            <a:r>
              <a:rPr lang="en-US" sz="2400">
                <a:solidFill>
                  <a:schemeClr val="bg1"/>
                </a:solidFill>
                <a:latin typeface="Roboto"/>
                <a:ea typeface="Roboto"/>
                <a:cs typeface="Roboto"/>
              </a:rPr>
              <a:t>Even if you delete something, there is no guarantee it’s gone. </a:t>
            </a:r>
          </a:p>
          <a:p>
            <a:r>
              <a:rPr lang="en-US" sz="2400">
                <a:solidFill>
                  <a:schemeClr val="bg1"/>
                </a:solidFill>
                <a:latin typeface="Roboto"/>
                <a:ea typeface="Roboto"/>
                <a:cs typeface="Roboto"/>
              </a:rPr>
              <a:t>Control your digital footprint and </a:t>
            </a:r>
            <a:r>
              <a:rPr lang="en-US" sz="2400" b="1">
                <a:solidFill>
                  <a:schemeClr val="bg1"/>
                </a:solidFill>
                <a:latin typeface="Roboto"/>
                <a:ea typeface="Roboto"/>
                <a:cs typeface="Roboto"/>
              </a:rPr>
              <a:t>adjust your privacy settings</a:t>
            </a:r>
            <a:r>
              <a:rPr lang="en-US" sz="2400">
                <a:solidFill>
                  <a:schemeClr val="bg1"/>
                </a:solidFill>
                <a:latin typeface="Roboto"/>
                <a:ea typeface="Roboto"/>
                <a:cs typeface="Roboto"/>
              </a:rPr>
              <a:t>.</a:t>
            </a:r>
          </a:p>
          <a:p>
            <a:pPr marL="0" indent="0">
              <a:buNone/>
            </a:pPr>
            <a:endParaRPr lang="en-US" sz="2400">
              <a:latin typeface="Roboto"/>
              <a:ea typeface="Roboto"/>
              <a:cs typeface="Roboto"/>
            </a:endParaRPr>
          </a:p>
          <a:p>
            <a:pPr marL="0" indent="0">
              <a:buNone/>
            </a:pPr>
            <a:endParaRPr lang="en-US" sz="2000">
              <a:latin typeface="Roboto"/>
              <a:ea typeface="Roboto"/>
              <a:cs typeface="Roboto"/>
            </a:endParaRPr>
          </a:p>
          <a:p>
            <a:pPr marL="0" indent="0">
              <a:buNone/>
            </a:pPr>
            <a:endParaRPr lang="en-US" sz="2000">
              <a:latin typeface="Roboto"/>
              <a:ea typeface="Roboto"/>
              <a:cs typeface="Roboto"/>
            </a:endParaRPr>
          </a:p>
          <a:p>
            <a:pPr marL="0" indent="0">
              <a:buNone/>
            </a:pPr>
            <a:endParaRPr lang="en-US" sz="2000">
              <a:latin typeface="Roboto"/>
              <a:ea typeface="Roboto"/>
              <a:cs typeface="Roboto"/>
            </a:endParaRPr>
          </a:p>
          <a:p>
            <a:endParaRPr lang="en-US" sz="2000">
              <a:latin typeface="Roboto"/>
              <a:ea typeface="Roboto"/>
              <a:cs typeface="Roboto"/>
            </a:endParaRPr>
          </a:p>
          <a:p>
            <a:endParaRPr lang="en-US" sz="2000">
              <a:latin typeface="Roboto"/>
              <a:ea typeface="Roboto"/>
              <a:cs typeface="Roboto"/>
            </a:endParaRPr>
          </a:p>
          <a:p>
            <a:endParaRPr lang="en-CA" sz="2000">
              <a:latin typeface="Roboto"/>
              <a:ea typeface="Roboto"/>
              <a:cs typeface="Roboto"/>
            </a:endParaRPr>
          </a:p>
        </p:txBody>
      </p:sp>
      <p:pic>
        <p:nvPicPr>
          <p:cNvPr id="9" name="Picture 8" descr="A graphic of a person and a book&#10;&#10;Description automatically generated">
            <a:extLst>
              <a:ext uri="{FF2B5EF4-FFF2-40B4-BE49-F238E27FC236}">
                <a16:creationId xmlns:a16="http://schemas.microsoft.com/office/drawing/2014/main" id="{890EDDB5-ECC9-FB04-C607-5B9784684980}"/>
              </a:ext>
            </a:extLst>
          </p:cNvPr>
          <p:cNvPicPr>
            <a:picLocks noChangeAspect="1"/>
          </p:cNvPicPr>
          <p:nvPr/>
        </p:nvPicPr>
        <p:blipFill rotWithShape="1">
          <a:blip r:embed="rId3"/>
          <a:srcRect l="23272" t="195" r="15852"/>
          <a:stretch/>
        </p:blipFill>
        <p:spPr>
          <a:xfrm>
            <a:off x="5822627" y="267991"/>
            <a:ext cx="7241158" cy="6593251"/>
          </a:xfrm>
          <a:prstGeom prst="rect">
            <a:avLst/>
          </a:prstGeom>
        </p:spPr>
      </p:pic>
    </p:spTree>
    <p:extLst>
      <p:ext uri="{BB962C8B-B14F-4D97-AF65-F5344CB8AC3E}">
        <p14:creationId xmlns:p14="http://schemas.microsoft.com/office/powerpoint/2010/main" val="405343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71930E-D2BF-0B81-06D0-E410BC4AA047}"/>
              </a:ext>
            </a:extLst>
          </p:cNvPr>
          <p:cNvSpPr/>
          <p:nvPr/>
        </p:nvSpPr>
        <p:spPr>
          <a:xfrm>
            <a:off x="-2" y="0"/>
            <a:ext cx="5824781"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yellow and green circles&#10;&#10;Description automatically generated">
            <a:extLst>
              <a:ext uri="{FF2B5EF4-FFF2-40B4-BE49-F238E27FC236}">
                <a16:creationId xmlns:a16="http://schemas.microsoft.com/office/drawing/2014/main" id="{BEDB3BF1-9059-2C52-7E79-989AB0DBA1FD}"/>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pic>
        <p:nvPicPr>
          <p:cNvPr id="11" name="Picture 10" descr="A black background with yellow and green circles&#10;&#10;Description automatically generated">
            <a:extLst>
              <a:ext uri="{FF2B5EF4-FFF2-40B4-BE49-F238E27FC236}">
                <a16:creationId xmlns:a16="http://schemas.microsoft.com/office/drawing/2014/main" id="{F2997D56-CEBA-2935-30A3-12E9E3008000}"/>
              </a:ext>
            </a:extLst>
          </p:cNvPr>
          <p:cNvPicPr>
            <a:picLocks noChangeAspect="1"/>
          </p:cNvPicPr>
          <p:nvPr/>
        </p:nvPicPr>
        <p:blipFill rotWithShape="1">
          <a:blip r:embed="rId2"/>
          <a:srcRect l="67263" r="-179" b="37778"/>
          <a:stretch/>
        </p:blipFill>
        <p:spPr>
          <a:xfrm rot="10800000" flipH="1">
            <a:off x="3656493" y="4642757"/>
            <a:ext cx="2158960" cy="2209803"/>
          </a:xfrm>
          <a:prstGeom prst="rect">
            <a:avLst/>
          </a:prstGeom>
        </p:spPr>
      </p:pic>
      <p:sp>
        <p:nvSpPr>
          <p:cNvPr id="2" name="Title 1">
            <a:extLst>
              <a:ext uri="{FF2B5EF4-FFF2-40B4-BE49-F238E27FC236}">
                <a16:creationId xmlns:a16="http://schemas.microsoft.com/office/drawing/2014/main" id="{9284C850-9D4F-0F21-F95A-6C7A9BBFC608}"/>
              </a:ext>
            </a:extLst>
          </p:cNvPr>
          <p:cNvSpPr>
            <a:spLocks noGrp="1"/>
          </p:cNvSpPr>
          <p:nvPr>
            <p:ph type="title"/>
          </p:nvPr>
        </p:nvSpPr>
        <p:spPr>
          <a:xfrm>
            <a:off x="608829" y="398"/>
            <a:ext cx="5251316" cy="1807305"/>
          </a:xfrm>
        </p:spPr>
        <p:txBody>
          <a:bodyPr>
            <a:normAutofit/>
          </a:bodyPr>
          <a:lstStyle/>
          <a:p>
            <a:r>
              <a:rPr lang="en-US" b="1">
                <a:solidFill>
                  <a:schemeClr val="bg1"/>
                </a:solidFill>
                <a:latin typeface="Roboto"/>
                <a:ea typeface="Roboto"/>
                <a:cs typeface="Roboto"/>
              </a:rPr>
              <a:t>Remember:</a:t>
            </a:r>
            <a:r>
              <a:rPr lang="en-US">
                <a:solidFill>
                  <a:schemeClr val="bg1"/>
                </a:solidFill>
                <a:latin typeface="Roboto"/>
                <a:ea typeface="Roboto"/>
                <a:cs typeface="Roboto"/>
              </a:rPr>
              <a:t> </a:t>
            </a:r>
            <a:endParaRPr lang="en-CA">
              <a:solidFill>
                <a:schemeClr val="bg1"/>
              </a:solidFill>
              <a:latin typeface="Roboto"/>
              <a:ea typeface="Roboto"/>
              <a:cs typeface="Roboto"/>
            </a:endParaRPr>
          </a:p>
        </p:txBody>
      </p:sp>
      <p:sp>
        <p:nvSpPr>
          <p:cNvPr id="3" name="Content Placeholder 2">
            <a:extLst>
              <a:ext uri="{FF2B5EF4-FFF2-40B4-BE49-F238E27FC236}">
                <a16:creationId xmlns:a16="http://schemas.microsoft.com/office/drawing/2014/main" id="{9FFA54F5-1054-63B8-B60B-8FCDED0D77AF}"/>
              </a:ext>
            </a:extLst>
          </p:cNvPr>
          <p:cNvSpPr>
            <a:spLocks noGrp="1"/>
          </p:cNvSpPr>
          <p:nvPr>
            <p:ph idx="1"/>
          </p:nvPr>
        </p:nvSpPr>
        <p:spPr>
          <a:xfrm>
            <a:off x="615248" y="1812067"/>
            <a:ext cx="4830821" cy="3830751"/>
          </a:xfrm>
        </p:spPr>
        <p:txBody>
          <a:bodyPr vert="horz" lIns="91440" tIns="45720" rIns="91440" bIns="45720" rtlCol="0" anchor="t">
            <a:noAutofit/>
          </a:bodyPr>
          <a:lstStyle/>
          <a:p>
            <a:pPr>
              <a:buFont typeface="Arial"/>
              <a:buChar char="•"/>
            </a:pPr>
            <a:r>
              <a:rPr lang="en-US" sz="2400" b="1">
                <a:solidFill>
                  <a:schemeClr val="bg1"/>
                </a:solidFill>
                <a:latin typeface="Roboto"/>
                <a:ea typeface="Roboto"/>
                <a:cs typeface="Roboto"/>
              </a:rPr>
              <a:t>What you post can affect others</a:t>
            </a:r>
            <a:r>
              <a:rPr lang="en-US" sz="2400">
                <a:solidFill>
                  <a:schemeClr val="bg1"/>
                </a:solidFill>
                <a:latin typeface="Roboto"/>
                <a:ea typeface="Roboto"/>
                <a:cs typeface="Roboto"/>
              </a:rPr>
              <a:t> and their privacy. Show respect and responsibility.</a:t>
            </a:r>
          </a:p>
          <a:p>
            <a:pPr>
              <a:buFont typeface="Arial"/>
              <a:buChar char="•"/>
            </a:pPr>
            <a:endParaRPr lang="en-US" sz="2400">
              <a:solidFill>
                <a:schemeClr val="bg1"/>
              </a:solidFill>
              <a:latin typeface="Roboto"/>
              <a:ea typeface="Roboto"/>
              <a:cs typeface="Roboto"/>
            </a:endParaRPr>
          </a:p>
          <a:p>
            <a:pPr>
              <a:buFont typeface="Arial"/>
              <a:buChar char="•"/>
            </a:pPr>
            <a:r>
              <a:rPr lang="en-US" sz="2400">
                <a:solidFill>
                  <a:schemeClr val="bg1"/>
                </a:solidFill>
                <a:latin typeface="Roboto"/>
                <a:ea typeface="Roboto"/>
                <a:cs typeface="Roboto"/>
              </a:rPr>
              <a:t>When in doubt, </a:t>
            </a:r>
            <a:r>
              <a:rPr lang="en-US" sz="2400" b="1">
                <a:solidFill>
                  <a:schemeClr val="bg1"/>
                </a:solidFill>
                <a:latin typeface="Roboto"/>
                <a:ea typeface="Roboto"/>
                <a:cs typeface="Roboto"/>
              </a:rPr>
              <a:t>seek guidance</a:t>
            </a:r>
            <a:r>
              <a:rPr lang="en-US" sz="2400">
                <a:solidFill>
                  <a:schemeClr val="bg1"/>
                </a:solidFill>
                <a:latin typeface="Roboto"/>
                <a:ea typeface="Roboto"/>
                <a:cs typeface="Roboto"/>
              </a:rPr>
              <a:t> from trusted adults.</a:t>
            </a:r>
          </a:p>
          <a:p>
            <a:pPr>
              <a:buFont typeface="Arial"/>
              <a:buChar char="•"/>
            </a:pPr>
            <a:endParaRPr lang="en-US" sz="2400">
              <a:solidFill>
                <a:schemeClr val="bg1"/>
              </a:solidFill>
              <a:latin typeface="Roboto"/>
              <a:ea typeface="Roboto"/>
              <a:cs typeface="Roboto"/>
            </a:endParaRPr>
          </a:p>
          <a:p>
            <a:pPr>
              <a:buFont typeface="Arial"/>
              <a:buChar char="•"/>
            </a:pPr>
            <a:r>
              <a:rPr lang="en-US" sz="2400" b="1">
                <a:solidFill>
                  <a:schemeClr val="bg1"/>
                </a:solidFill>
                <a:latin typeface="Roboto"/>
                <a:ea typeface="Roboto"/>
                <a:cs typeface="Roboto"/>
              </a:rPr>
              <a:t>Speak out</a:t>
            </a:r>
            <a:r>
              <a:rPr lang="en-US" sz="2400">
                <a:solidFill>
                  <a:schemeClr val="bg1"/>
                </a:solidFill>
                <a:latin typeface="Roboto"/>
                <a:ea typeface="Roboto"/>
                <a:cs typeface="Roboto"/>
              </a:rPr>
              <a:t> against cyberbullying and online harassment when you see it.</a:t>
            </a:r>
          </a:p>
          <a:p>
            <a:pPr marL="0" indent="0">
              <a:buNone/>
            </a:pPr>
            <a:endParaRPr lang="en-US" sz="24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endParaRPr lang="en-US" sz="2000">
              <a:solidFill>
                <a:schemeClr val="bg1"/>
              </a:solidFill>
              <a:latin typeface="Roboto"/>
              <a:ea typeface="Roboto"/>
              <a:cs typeface="Roboto"/>
            </a:endParaRPr>
          </a:p>
          <a:p>
            <a:endParaRPr lang="en-US" sz="2000">
              <a:solidFill>
                <a:schemeClr val="bg1"/>
              </a:solidFill>
              <a:latin typeface="Roboto"/>
              <a:ea typeface="Roboto"/>
              <a:cs typeface="Roboto"/>
            </a:endParaRPr>
          </a:p>
          <a:p>
            <a:endParaRPr lang="en-CA" sz="2000">
              <a:solidFill>
                <a:schemeClr val="bg1"/>
              </a:solidFill>
              <a:latin typeface="Roboto"/>
              <a:ea typeface="Roboto"/>
              <a:cs typeface="Roboto"/>
            </a:endParaRPr>
          </a:p>
        </p:txBody>
      </p:sp>
      <p:pic>
        <p:nvPicPr>
          <p:cNvPr id="4" name="Picture 3" descr="A person holding a megaphone&#10;&#10;Description automatically generated">
            <a:extLst>
              <a:ext uri="{FF2B5EF4-FFF2-40B4-BE49-F238E27FC236}">
                <a16:creationId xmlns:a16="http://schemas.microsoft.com/office/drawing/2014/main" id="{7F10E3FB-3DC7-6E8E-74D5-394406B33740}"/>
              </a:ext>
            </a:extLst>
          </p:cNvPr>
          <p:cNvPicPr>
            <a:picLocks noChangeAspect="1"/>
          </p:cNvPicPr>
          <p:nvPr/>
        </p:nvPicPr>
        <p:blipFill rotWithShape="1">
          <a:blip r:embed="rId3"/>
          <a:srcRect l="20218" t="-2422" r="19915" b="2222"/>
          <a:stretch/>
        </p:blipFill>
        <p:spPr>
          <a:xfrm>
            <a:off x="6095056" y="669437"/>
            <a:ext cx="5767613" cy="5515192"/>
          </a:xfrm>
          <a:prstGeom prst="rect">
            <a:avLst/>
          </a:prstGeom>
        </p:spPr>
      </p:pic>
    </p:spTree>
    <p:extLst>
      <p:ext uri="{BB962C8B-B14F-4D97-AF65-F5344CB8AC3E}">
        <p14:creationId xmlns:p14="http://schemas.microsoft.com/office/powerpoint/2010/main" val="400900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cartoon of a group of people&#10;&#10;Description automatically generated">
            <a:extLst>
              <a:ext uri="{FF2B5EF4-FFF2-40B4-BE49-F238E27FC236}">
                <a16:creationId xmlns:a16="http://schemas.microsoft.com/office/drawing/2014/main" id="{E40F4F74-D831-656E-6230-75099DF17C3C}"/>
              </a:ext>
            </a:extLst>
          </p:cNvPr>
          <p:cNvPicPr>
            <a:picLocks noChangeAspect="1"/>
          </p:cNvPicPr>
          <p:nvPr/>
        </p:nvPicPr>
        <p:blipFill>
          <a:blip r:embed="rId3"/>
          <a:stretch>
            <a:fillRect/>
          </a:stretch>
        </p:blipFill>
        <p:spPr>
          <a:xfrm flipH="1">
            <a:off x="-1530457" y="1107483"/>
            <a:ext cx="8769458" cy="4953000"/>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889354" y="0"/>
            <a:ext cx="6302645" cy="6883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954417" y="2393141"/>
            <a:ext cx="5784690" cy="2367614"/>
          </a:xfrm>
        </p:spPr>
        <p:txBody>
          <a:bodyPr anchor="ctr">
            <a:noAutofit/>
          </a:bodyPr>
          <a:lstStyle/>
          <a:p>
            <a:pPr algn="r">
              <a:lnSpc>
                <a:spcPts val="6000"/>
              </a:lnSpc>
            </a:pPr>
            <a:r>
              <a:rPr lang="en-US" sz="4800" b="1">
                <a:solidFill>
                  <a:schemeClr val="bg1"/>
                </a:solidFill>
                <a:latin typeface="Roboto"/>
                <a:ea typeface="+mj-lt"/>
                <a:cs typeface="+mj-lt"/>
              </a:rPr>
              <a:t>What are some other ways you can protect your privacy and personal information?</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11" name="TextBox 10">
            <a:extLst>
              <a:ext uri="{FF2B5EF4-FFF2-40B4-BE49-F238E27FC236}">
                <a16:creationId xmlns:a16="http://schemas.microsoft.com/office/drawing/2014/main" id="{A7DDA795-0D55-CE4A-2DE0-7DE77CF40725}"/>
              </a:ext>
            </a:extLst>
          </p:cNvPr>
          <p:cNvSpPr txBox="1"/>
          <p:nvPr/>
        </p:nvSpPr>
        <p:spPr>
          <a:xfrm>
            <a:off x="6091165" y="1054856"/>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pic>
        <p:nvPicPr>
          <p:cNvPr id="4" name="Picture 3" descr="A black background with yellow and green circles&#10;&#10;Description automatically generated">
            <a:extLst>
              <a:ext uri="{FF2B5EF4-FFF2-40B4-BE49-F238E27FC236}">
                <a16:creationId xmlns:a16="http://schemas.microsoft.com/office/drawing/2014/main" id="{001617FC-A3BD-6281-26C9-CA3733792788}"/>
              </a:ext>
            </a:extLst>
          </p:cNvPr>
          <p:cNvPicPr>
            <a:picLocks noChangeAspect="1"/>
          </p:cNvPicPr>
          <p:nvPr/>
        </p:nvPicPr>
        <p:blipFill rotWithShape="1">
          <a:blip r:embed="rId6"/>
          <a:srcRect l="67263" r="-179" b="37778"/>
          <a:stretch/>
        </p:blipFill>
        <p:spPr>
          <a:xfrm flipH="1">
            <a:off x="5902272" y="-5442"/>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022B413B-0B6C-794A-7AB3-53B8C1BCACE1}"/>
              </a:ext>
            </a:extLst>
          </p:cNvPr>
          <p:cNvPicPr>
            <a:picLocks noChangeAspect="1"/>
          </p:cNvPicPr>
          <p:nvPr/>
        </p:nvPicPr>
        <p:blipFill rotWithShape="1">
          <a:blip r:embed="rId6"/>
          <a:srcRect l="67263" r="-179" b="37778"/>
          <a:stretch/>
        </p:blipFill>
        <p:spPr>
          <a:xfrm rot="10800000" flipH="1">
            <a:off x="10036629" y="4642757"/>
            <a:ext cx="2158960" cy="2209803"/>
          </a:xfrm>
          <a:prstGeom prst="rect">
            <a:avLst/>
          </a:prstGeom>
        </p:spPr>
      </p:pic>
    </p:spTree>
    <p:extLst>
      <p:ext uri="{BB962C8B-B14F-4D97-AF65-F5344CB8AC3E}">
        <p14:creationId xmlns:p14="http://schemas.microsoft.com/office/powerpoint/2010/main" val="1352919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A black screen with white dots&#10;&#10;Description automatically generated">
            <a:extLst>
              <a:ext uri="{FF2B5EF4-FFF2-40B4-BE49-F238E27FC236}">
                <a16:creationId xmlns:a16="http://schemas.microsoft.com/office/drawing/2014/main" id="{C7CD94EF-88C5-8BD6-BC3A-A8154C682220}"/>
              </a:ext>
            </a:extLst>
          </p:cNvPr>
          <p:cNvPicPr>
            <a:picLocks noChangeAspect="1"/>
          </p:cNvPicPr>
          <p:nvPr/>
        </p:nvPicPr>
        <p:blipFill rotWithShape="1">
          <a:blip r:embed="rId2"/>
          <a:srcRect l="65254" t="127" b="32914"/>
          <a:stretch/>
        </p:blipFill>
        <p:spPr>
          <a:xfrm>
            <a:off x="9648845" y="4276"/>
            <a:ext cx="2531392" cy="2786812"/>
          </a:xfrm>
          <a:prstGeom prst="rect">
            <a:avLst/>
          </a:prstGeom>
        </p:spPr>
      </p:pic>
      <p:sp>
        <p:nvSpPr>
          <p:cNvPr id="4" name="Oval 3">
            <a:extLst>
              <a:ext uri="{FF2B5EF4-FFF2-40B4-BE49-F238E27FC236}">
                <a16:creationId xmlns:a16="http://schemas.microsoft.com/office/drawing/2014/main" id="{C2B15AB2-0693-3D85-C04A-5CCF90933883}"/>
              </a:ext>
            </a:extLst>
          </p:cNvPr>
          <p:cNvSpPr/>
          <p:nvPr/>
        </p:nvSpPr>
        <p:spPr>
          <a:xfrm>
            <a:off x="5689170" y="1104254"/>
            <a:ext cx="5618133" cy="48819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1FAA69-AAFD-8DCB-3471-368AB68FCF9C}"/>
              </a:ext>
            </a:extLst>
          </p:cNvPr>
          <p:cNvSpPr txBox="1"/>
          <p:nvPr/>
        </p:nvSpPr>
        <p:spPr>
          <a:xfrm>
            <a:off x="755541" y="2050356"/>
            <a:ext cx="46494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E8610B"/>
                </a:solidFill>
                <a:latin typeface="Roboto"/>
                <a:ea typeface="Roboto"/>
                <a:cs typeface="Calibri" panose="020F0502020204030204"/>
              </a:rPr>
              <a:t>More resources</a:t>
            </a:r>
            <a:endParaRPr lang="en-US" sz="7200">
              <a:solidFill>
                <a:srgbClr val="E8610B"/>
              </a:solidFill>
              <a:latin typeface="Roboto"/>
              <a:ea typeface="Roboto"/>
              <a:cs typeface="Calibri" panose="020F0502020204030204"/>
            </a:endParaRPr>
          </a:p>
        </p:txBody>
      </p:sp>
      <p:pic>
        <p:nvPicPr>
          <p:cNvPr id="8" name="Picture 7" descr="A yellow letter with a keyhole&#10;&#10;Description automatically generated">
            <a:extLst>
              <a:ext uri="{FF2B5EF4-FFF2-40B4-BE49-F238E27FC236}">
                <a16:creationId xmlns:a16="http://schemas.microsoft.com/office/drawing/2014/main" id="{1CE63984-4A41-49F5-8ABB-5F16CC7E3634}"/>
              </a:ext>
              <a:ext uri="{C183D7F6-B498-43B3-948B-1728B52AA6E4}">
                <adec:decorative xmlns:adec="http://schemas.microsoft.com/office/drawing/2017/decorative" val="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3" name="Picture 2" descr="A computer screen with people on it&#10;&#10;Description automatically generated">
            <a:extLst>
              <a:ext uri="{FF2B5EF4-FFF2-40B4-BE49-F238E27FC236}">
                <a16:creationId xmlns:a16="http://schemas.microsoft.com/office/drawing/2014/main" id="{0F806DC6-0988-FF86-D55C-09BE136A4CB1}"/>
              </a:ext>
            </a:extLst>
          </p:cNvPr>
          <p:cNvPicPr>
            <a:picLocks noChangeAspect="1"/>
          </p:cNvPicPr>
          <p:nvPr/>
        </p:nvPicPr>
        <p:blipFill>
          <a:blip r:embed="rId5"/>
          <a:stretch>
            <a:fillRect/>
          </a:stretch>
        </p:blipFill>
        <p:spPr>
          <a:xfrm>
            <a:off x="4991746" y="1527230"/>
            <a:ext cx="7193797" cy="4126423"/>
          </a:xfrm>
          <a:prstGeom prst="rect">
            <a:avLst/>
          </a:prstGeom>
        </p:spPr>
      </p:pic>
      <p:pic>
        <p:nvPicPr>
          <p:cNvPr id="5" name="Picture 4" descr="A black screen with white dots&#10;&#10;Description automatically generated">
            <a:extLst>
              <a:ext uri="{FF2B5EF4-FFF2-40B4-BE49-F238E27FC236}">
                <a16:creationId xmlns:a16="http://schemas.microsoft.com/office/drawing/2014/main" id="{D98C39C6-EDA2-0A0C-1A14-6D7117C31D6D}"/>
              </a:ext>
            </a:extLst>
          </p:cNvPr>
          <p:cNvPicPr>
            <a:picLocks noChangeAspect="1"/>
          </p:cNvPicPr>
          <p:nvPr/>
        </p:nvPicPr>
        <p:blipFill rotWithShape="1">
          <a:blip r:embed="rId2"/>
          <a:srcRect l="65254" t="127" b="32914"/>
          <a:stretch/>
        </p:blipFill>
        <p:spPr>
          <a:xfrm rot="10800000">
            <a:off x="1149" y="4072579"/>
            <a:ext cx="2531392" cy="2786812"/>
          </a:xfrm>
          <a:prstGeom prst="rect">
            <a:avLst/>
          </a:prstGeom>
        </p:spPr>
      </p:pic>
    </p:spTree>
    <p:extLst>
      <p:ext uri="{BB962C8B-B14F-4D97-AF65-F5344CB8AC3E}">
        <p14:creationId xmlns:p14="http://schemas.microsoft.com/office/powerpoint/2010/main" val="102911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descr="A black screen with white dots&#10;&#10;Description automatically generated">
            <a:extLst>
              <a:ext uri="{FF2B5EF4-FFF2-40B4-BE49-F238E27FC236}">
                <a16:creationId xmlns:a16="http://schemas.microsoft.com/office/drawing/2014/main" id="{0B06B03F-C295-08E4-9743-AD45785813D4}"/>
              </a:ext>
            </a:extLst>
          </p:cNvPr>
          <p:cNvPicPr>
            <a:picLocks noChangeAspect="1"/>
          </p:cNvPicPr>
          <p:nvPr/>
        </p:nvPicPr>
        <p:blipFill rotWithShape="1">
          <a:blip r:embed="rId2"/>
          <a:srcRect l="65254" t="127" b="32914"/>
          <a:stretch/>
        </p:blipFill>
        <p:spPr>
          <a:xfrm rot="5400000">
            <a:off x="4372705" y="5568663"/>
            <a:ext cx="1255642" cy="1357943"/>
          </a:xfrm>
          <a:prstGeom prst="rect">
            <a:avLst/>
          </a:prstGeom>
        </p:spPr>
      </p:pic>
      <p:pic>
        <p:nvPicPr>
          <p:cNvPr id="14" name="Picture 13" descr="A black screen with white dots&#10;&#10;Description automatically generated">
            <a:extLst>
              <a:ext uri="{FF2B5EF4-FFF2-40B4-BE49-F238E27FC236}">
                <a16:creationId xmlns:a16="http://schemas.microsoft.com/office/drawing/2014/main" id="{0AA2905D-8AA5-DE40-D715-359255EF0239}"/>
              </a:ext>
            </a:extLst>
          </p:cNvPr>
          <p:cNvPicPr>
            <a:picLocks noChangeAspect="1"/>
          </p:cNvPicPr>
          <p:nvPr/>
        </p:nvPicPr>
        <p:blipFill rotWithShape="1">
          <a:blip r:embed="rId2"/>
          <a:srcRect l="65254" t="127" b="32914"/>
          <a:stretch/>
        </p:blipFill>
        <p:spPr>
          <a:xfrm rot="16200000">
            <a:off x="-161075" y="-340311"/>
            <a:ext cx="1453091" cy="1579115"/>
          </a:xfrm>
          <a:prstGeom prst="rect">
            <a:avLst/>
          </a:prstGeom>
        </p:spPr>
      </p:pic>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307814" y="350703"/>
            <a:ext cx="4780582" cy="1195980"/>
          </a:xfrm>
        </p:spPr>
        <p:txBody>
          <a:bodyPr>
            <a:normAutofit/>
          </a:bodyPr>
          <a:lstStyle/>
          <a:p>
            <a:r>
              <a:rPr lang="en-US" sz="3200" b="1">
                <a:solidFill>
                  <a:srgbClr val="E8610B"/>
                </a:solidFill>
                <a:latin typeface="Roboto"/>
                <a:ea typeface="Roboto"/>
                <a:cs typeface="Roboto"/>
              </a:rPr>
              <a:t>Digital Privacy Charter for Ontario Schools</a:t>
            </a:r>
            <a:endParaRPr lang="en-US" sz="3200" b="1">
              <a:solidFill>
                <a:srgbClr val="E8610B"/>
              </a:solidFill>
              <a:ea typeface="Calibri Light"/>
              <a:cs typeface="Calibri Light"/>
            </a:endParaRPr>
          </a:p>
        </p:txBody>
      </p:sp>
      <p:pic>
        <p:nvPicPr>
          <p:cNvPr id="5" name="Picture 4" descr="A group of people putting their hands together&#10;&#10;Description automatically generated">
            <a:extLst>
              <a:ext uri="{FF2B5EF4-FFF2-40B4-BE49-F238E27FC236}">
                <a16:creationId xmlns:a16="http://schemas.microsoft.com/office/drawing/2014/main" id="{92FB93B4-F5F8-722E-B94E-C5FB9880533C}"/>
              </a:ext>
            </a:extLst>
          </p:cNvPr>
          <p:cNvPicPr>
            <a:picLocks noChangeAspect="1"/>
          </p:cNvPicPr>
          <p:nvPr/>
        </p:nvPicPr>
        <p:blipFill rotWithShape="1">
          <a:blip r:embed="rId3"/>
          <a:srcRect l="19955" t="28324" r="42192" b="1064"/>
          <a:stretch/>
        </p:blipFill>
        <p:spPr>
          <a:xfrm>
            <a:off x="5680078" y="-1954"/>
            <a:ext cx="6544118" cy="6870965"/>
          </a:xfrm>
          <a:prstGeom prst="rect">
            <a:avLst/>
          </a:prstGeom>
        </p:spPr>
      </p:pic>
      <p:sp>
        <p:nvSpPr>
          <p:cNvPr id="7" name="Content Placeholder 2">
            <a:extLst>
              <a:ext uri="{FF2B5EF4-FFF2-40B4-BE49-F238E27FC236}">
                <a16:creationId xmlns:a16="http://schemas.microsoft.com/office/drawing/2014/main" id="{1665C253-B662-C008-2DB1-5BA1F1F7F0A6}"/>
              </a:ext>
            </a:extLst>
          </p:cNvPr>
          <p:cNvSpPr>
            <a:spLocks noGrp="1"/>
          </p:cNvSpPr>
          <p:nvPr>
            <p:ph idx="1"/>
          </p:nvPr>
        </p:nvSpPr>
        <p:spPr>
          <a:xfrm>
            <a:off x="276276" y="1538286"/>
            <a:ext cx="5047488" cy="4433394"/>
          </a:xfrm>
        </p:spPr>
        <p:txBody>
          <a:bodyPr vert="horz" lIns="91440" tIns="45720" rIns="91440" bIns="45720" rtlCol="0" anchor="t">
            <a:noAutofit/>
          </a:bodyPr>
          <a:lstStyle/>
          <a:p>
            <a:r>
              <a:rPr lang="en-US" sz="2000" b="0" i="0">
                <a:effectLst/>
                <a:latin typeface="Roboto"/>
                <a:ea typeface="Roboto"/>
                <a:cs typeface="Roboto"/>
              </a:rPr>
              <a:t>We know that our schools play an essential role in preparing us to be safe and responsible digital citizens and empowering us to exercise our privacy and access rights.</a:t>
            </a:r>
          </a:p>
          <a:p>
            <a:r>
              <a:rPr lang="en-US" sz="2000" b="0" i="0">
                <a:effectLst/>
                <a:latin typeface="Roboto"/>
                <a:ea typeface="Roboto"/>
                <a:cs typeface="Roboto"/>
              </a:rPr>
              <a:t>This is why the IPC developed a Digital Privacy Charter for Ontario Schools.</a:t>
            </a:r>
          </a:p>
          <a:p>
            <a:r>
              <a:rPr lang="en-US" sz="2000" b="0" i="0">
                <a:effectLst/>
                <a:latin typeface="Roboto"/>
                <a:ea typeface="Roboto"/>
                <a:cs typeface="Roboto"/>
              </a:rPr>
              <a:t>The charter consists of the following 12 high-level commitments that Ontario Schools can pledge to support students.</a:t>
            </a:r>
          </a:p>
          <a:p>
            <a:r>
              <a:rPr lang="en-US" sz="2000">
                <a:latin typeface="Roboto"/>
                <a:ea typeface="Roboto"/>
                <a:cs typeface="Roboto"/>
              </a:rPr>
              <a:t>The commitments are </a:t>
            </a:r>
            <a:r>
              <a:rPr lang="en-US" sz="2000" b="0" i="0">
                <a:effectLst/>
                <a:latin typeface="Roboto"/>
                <a:ea typeface="Roboto"/>
                <a:cs typeface="Roboto"/>
              </a:rPr>
              <a:t>based on requirements under the </a:t>
            </a:r>
            <a:r>
              <a:rPr lang="en-US" sz="2000" b="0" i="1">
                <a:effectLst/>
                <a:latin typeface="Roboto"/>
                <a:ea typeface="Roboto"/>
                <a:cs typeface="Roboto"/>
              </a:rPr>
              <a:t>Municipal Freedom of Information and Protection of Privacy Act </a:t>
            </a:r>
            <a:r>
              <a:rPr lang="en-US" sz="2000" b="0" i="0">
                <a:effectLst/>
                <a:latin typeface="Roboto"/>
                <a:ea typeface="Roboto"/>
                <a:cs typeface="Roboto"/>
              </a:rPr>
              <a:t>(MFIPPA).</a:t>
            </a:r>
            <a:r>
              <a:rPr lang="en-US" sz="2000">
                <a:latin typeface="Roboto"/>
                <a:ea typeface="Roboto"/>
                <a:cs typeface="Roboto"/>
              </a:rPr>
              <a:t> </a:t>
            </a:r>
            <a:endParaRPr lang="en-US" sz="2000" b="0" i="0">
              <a:effectLst/>
              <a:latin typeface="Roboto"/>
              <a:ea typeface="Roboto"/>
              <a:cs typeface="Roboto"/>
            </a:endParaRPr>
          </a:p>
          <a:p>
            <a:endParaRPr lang="en-US" sz="2000" b="0" i="0">
              <a:effectLst/>
              <a:latin typeface="Roboto" panose="02000000000000000000" pitchFamily="2" charset="0"/>
              <a:ea typeface="Roboto"/>
              <a:cs typeface="Roboto"/>
            </a:endParaRPr>
          </a:p>
          <a:p>
            <a:endParaRPr lang="en-CA" sz="2000">
              <a:latin typeface="Roboto"/>
              <a:ea typeface="Roboto"/>
              <a:cs typeface="Roboto"/>
            </a:endParaRPr>
          </a:p>
        </p:txBody>
      </p:sp>
      <p:sp>
        <p:nvSpPr>
          <p:cNvPr id="8" name="TextBox 7">
            <a:extLst>
              <a:ext uri="{FF2B5EF4-FFF2-40B4-BE49-F238E27FC236}">
                <a16:creationId xmlns:a16="http://schemas.microsoft.com/office/drawing/2014/main" id="{584B1BCD-8B2B-B976-C1D9-6CDBE2F42FE0}"/>
              </a:ext>
            </a:extLst>
          </p:cNvPr>
          <p:cNvSpPr txBox="1"/>
          <p:nvPr/>
        </p:nvSpPr>
        <p:spPr>
          <a:xfrm>
            <a:off x="276276" y="6016801"/>
            <a:ext cx="51919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E8610B"/>
                </a:solidFill>
                <a:latin typeface="Roboto"/>
                <a:ea typeface="Roboto"/>
                <a:cs typeface="Roboto"/>
              </a:rPr>
              <a:t>Encourage your school to sign on!</a:t>
            </a:r>
          </a:p>
        </p:txBody>
      </p:sp>
    </p:spTree>
    <p:extLst>
      <p:ext uri="{BB962C8B-B14F-4D97-AF65-F5344CB8AC3E}">
        <p14:creationId xmlns:p14="http://schemas.microsoft.com/office/powerpoint/2010/main" val="217960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1308100" y="2016125"/>
            <a:ext cx="4216400" cy="1973263"/>
          </a:xfrm>
        </p:spPr>
        <p:txBody>
          <a:bodyPr>
            <a:normAutofit/>
          </a:bodyPr>
          <a:lstStyle/>
          <a:p>
            <a:r>
              <a:rPr lang="en-US" sz="4800" b="1">
                <a:solidFill>
                  <a:srgbClr val="E8610B"/>
                </a:solidFill>
                <a:latin typeface="Roboto"/>
                <a:ea typeface="Roboto"/>
                <a:cs typeface="Roboto"/>
              </a:rPr>
              <a:t>Follow the IPC on Instagram!</a:t>
            </a:r>
          </a:p>
        </p:txBody>
      </p:sp>
      <p:pic>
        <p:nvPicPr>
          <p:cNvPr id="15" name="Picture 14" descr="A black screen with white dots&#10;&#10;Description automatically generated">
            <a:extLst>
              <a:ext uri="{FF2B5EF4-FFF2-40B4-BE49-F238E27FC236}">
                <a16:creationId xmlns:a16="http://schemas.microsoft.com/office/drawing/2014/main" id="{B34F4445-3FFE-0740-8093-29F11C6B4C20}"/>
              </a:ext>
            </a:extLst>
          </p:cNvPr>
          <p:cNvPicPr>
            <a:picLocks noChangeAspect="1"/>
          </p:cNvPicPr>
          <p:nvPr/>
        </p:nvPicPr>
        <p:blipFill rotWithShape="1">
          <a:blip r:embed="rId2"/>
          <a:srcRect l="65254" t="127" b="32914"/>
          <a:stretch/>
        </p:blipFill>
        <p:spPr>
          <a:xfrm rot="-5400000">
            <a:off x="80225" y="-60911"/>
            <a:ext cx="1453091" cy="1579115"/>
          </a:xfrm>
          <a:prstGeom prst="rect">
            <a:avLst/>
          </a:prstGeom>
        </p:spPr>
      </p:pic>
      <p:pic>
        <p:nvPicPr>
          <p:cNvPr id="17" name="Picture 16" descr="A black screen with white dots&#10;&#10;Description automatically generated">
            <a:extLst>
              <a:ext uri="{FF2B5EF4-FFF2-40B4-BE49-F238E27FC236}">
                <a16:creationId xmlns:a16="http://schemas.microsoft.com/office/drawing/2014/main" id="{4AD755B8-6AE1-5057-3C8E-6AE7580EA99D}"/>
              </a:ext>
            </a:extLst>
          </p:cNvPr>
          <p:cNvPicPr>
            <a:picLocks noChangeAspect="1"/>
          </p:cNvPicPr>
          <p:nvPr/>
        </p:nvPicPr>
        <p:blipFill rotWithShape="1">
          <a:blip r:embed="rId2"/>
          <a:srcRect l="65254" t="127" b="32914"/>
          <a:stretch/>
        </p:blipFill>
        <p:spPr>
          <a:xfrm rot="5400000">
            <a:off x="10513155" y="5181313"/>
            <a:ext cx="1611242" cy="1751643"/>
          </a:xfrm>
          <a:prstGeom prst="rect">
            <a:avLst/>
          </a:prstGeom>
        </p:spPr>
      </p:pic>
      <p:grpSp>
        <p:nvGrpSpPr>
          <p:cNvPr id="7" name="Group 6">
            <a:extLst>
              <a:ext uri="{FF2B5EF4-FFF2-40B4-BE49-F238E27FC236}">
                <a16:creationId xmlns:a16="http://schemas.microsoft.com/office/drawing/2014/main" id="{52835A6D-F7E8-CEDC-25EB-3FD9463112C7}"/>
              </a:ext>
            </a:extLst>
          </p:cNvPr>
          <p:cNvGrpSpPr/>
          <p:nvPr/>
        </p:nvGrpSpPr>
        <p:grpSpPr>
          <a:xfrm>
            <a:off x="4871026" y="-183852"/>
            <a:ext cx="8031146" cy="8178953"/>
            <a:chOff x="4871026" y="-183852"/>
            <a:chExt cx="8031146" cy="8178953"/>
          </a:xfrm>
        </p:grpSpPr>
        <p:pic>
          <p:nvPicPr>
            <p:cNvPr id="5" name="Picture 4" descr="A blue lines on a black background&#10;&#10;Description automatically generated">
              <a:extLst>
                <a:ext uri="{FF2B5EF4-FFF2-40B4-BE49-F238E27FC236}">
                  <a16:creationId xmlns:a16="http://schemas.microsoft.com/office/drawing/2014/main" id="{D9E47D40-D7BF-F3D8-7177-ECB110A39054}"/>
                </a:ext>
              </a:extLst>
            </p:cNvPr>
            <p:cNvPicPr>
              <a:picLocks noChangeAspect="1"/>
            </p:cNvPicPr>
            <p:nvPr/>
          </p:nvPicPr>
          <p:blipFill rotWithShape="1">
            <a:blip r:embed="rId3"/>
            <a:srcRect l="24120" r="20833" b="-123"/>
            <a:stretch/>
          </p:blipFill>
          <p:spPr>
            <a:xfrm rot="-1800000">
              <a:off x="4871026" y="-183852"/>
              <a:ext cx="8031146" cy="8178953"/>
            </a:xfrm>
            <a:prstGeom prst="rect">
              <a:avLst/>
            </a:prstGeom>
          </p:spPr>
        </p:pic>
        <p:sp>
          <p:nvSpPr>
            <p:cNvPr id="25" name="Oval 24">
              <a:extLst>
                <a:ext uri="{FF2B5EF4-FFF2-40B4-BE49-F238E27FC236}">
                  <a16:creationId xmlns:a16="http://schemas.microsoft.com/office/drawing/2014/main" id="{A2F19884-D7E7-85EC-0AAA-6DCECEDE7887}"/>
                </a:ext>
              </a:extLst>
            </p:cNvPr>
            <p:cNvSpPr/>
            <p:nvPr/>
          </p:nvSpPr>
          <p:spPr>
            <a:xfrm>
              <a:off x="6628970" y="1180454"/>
              <a:ext cx="4525933" cy="48819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6AB5C27-EECF-BA91-7F47-5891763C50F6}"/>
                </a:ext>
              </a:extLst>
            </p:cNvPr>
            <p:cNvSpPr/>
            <p:nvPr/>
          </p:nvSpPr>
          <p:spPr>
            <a:xfrm>
              <a:off x="7495673" y="4860757"/>
              <a:ext cx="256673" cy="1227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E30188-F1F0-883D-5838-FF6DD5FE2750}"/>
                </a:ext>
              </a:extLst>
            </p:cNvPr>
            <p:cNvGrpSpPr/>
            <p:nvPr/>
          </p:nvGrpSpPr>
          <p:grpSpPr>
            <a:xfrm>
              <a:off x="6629915" y="369865"/>
              <a:ext cx="4498660" cy="6142042"/>
              <a:chOff x="7353815" y="357165"/>
              <a:chExt cx="4498660" cy="6142042"/>
            </a:xfrm>
          </p:grpSpPr>
          <p:sp>
            <p:nvSpPr>
              <p:cNvPr id="22" name="Rectangle: Rounded Corners 21">
                <a:extLst>
                  <a:ext uri="{FF2B5EF4-FFF2-40B4-BE49-F238E27FC236}">
                    <a16:creationId xmlns:a16="http://schemas.microsoft.com/office/drawing/2014/main" id="{C1C0E859-9446-9727-F520-8190ED2589E6}"/>
                  </a:ext>
                </a:extLst>
              </p:cNvPr>
              <p:cNvSpPr/>
              <p:nvPr/>
            </p:nvSpPr>
            <p:spPr>
              <a:xfrm>
                <a:off x="8168640" y="845819"/>
                <a:ext cx="2811780" cy="18288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AA27666-34FC-4CCC-FB2E-701976C245B9}"/>
                  </a:ext>
                </a:extLst>
              </p:cNvPr>
              <p:cNvSpPr/>
              <p:nvPr/>
            </p:nvSpPr>
            <p:spPr>
              <a:xfrm>
                <a:off x="8270875" y="5376334"/>
                <a:ext cx="2688166" cy="85725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D09BA0A-01D8-D402-B0B4-0FF627619477}"/>
                  </a:ext>
                </a:extLst>
              </p:cNvPr>
              <p:cNvSpPr/>
              <p:nvPr/>
            </p:nvSpPr>
            <p:spPr>
              <a:xfrm>
                <a:off x="8249708" y="677334"/>
                <a:ext cx="2688166" cy="846667"/>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lage of images of people and social media&#10;&#10;Description automatically generated">
                <a:extLst>
                  <a:ext uri="{FF2B5EF4-FFF2-40B4-BE49-F238E27FC236}">
                    <a16:creationId xmlns:a16="http://schemas.microsoft.com/office/drawing/2014/main" id="{A97F9B4B-F05E-3243-BC64-77EEF1769113}"/>
                  </a:ext>
                </a:extLst>
              </p:cNvPr>
              <p:cNvPicPr>
                <a:picLocks noChangeAspect="1"/>
              </p:cNvPicPr>
              <p:nvPr/>
            </p:nvPicPr>
            <p:blipFill>
              <a:blip r:embed="rId4"/>
              <a:stretch>
                <a:fillRect/>
              </a:stretch>
            </p:blipFill>
            <p:spPr>
              <a:xfrm>
                <a:off x="8250849" y="1024600"/>
                <a:ext cx="2716709" cy="5133219"/>
              </a:xfrm>
              <a:prstGeom prst="rect">
                <a:avLst/>
              </a:prstGeom>
            </p:spPr>
          </p:pic>
          <p:pic>
            <p:nvPicPr>
              <p:cNvPr id="18" name="Picture 17" descr="A cell phone with a black background&#10;&#10;Description automatically generated">
                <a:extLst>
                  <a:ext uri="{FF2B5EF4-FFF2-40B4-BE49-F238E27FC236}">
                    <a16:creationId xmlns:a16="http://schemas.microsoft.com/office/drawing/2014/main" id="{38989FE8-A2F2-4A35-F0F3-375DA8EE881E}"/>
                  </a:ext>
                </a:extLst>
              </p:cNvPr>
              <p:cNvPicPr>
                <a:picLocks noChangeAspect="1"/>
              </p:cNvPicPr>
              <p:nvPr/>
            </p:nvPicPr>
            <p:blipFill>
              <a:blip r:embed="rId5"/>
              <a:stretch>
                <a:fillRect/>
              </a:stretch>
            </p:blipFill>
            <p:spPr>
              <a:xfrm>
                <a:off x="7353815" y="357165"/>
                <a:ext cx="4498660" cy="6142042"/>
              </a:xfrm>
              <a:prstGeom prst="rect">
                <a:avLst/>
              </a:prstGeom>
            </p:spPr>
          </p:pic>
        </p:grpSp>
      </p:grpSp>
      <p:sp>
        <p:nvSpPr>
          <p:cNvPr id="4" name="Title 1">
            <a:extLst>
              <a:ext uri="{FF2B5EF4-FFF2-40B4-BE49-F238E27FC236}">
                <a16:creationId xmlns:a16="http://schemas.microsoft.com/office/drawing/2014/main" id="{72BE7E05-9D6D-D7C3-F258-671ACF6EA3A2}"/>
              </a:ext>
            </a:extLst>
          </p:cNvPr>
          <p:cNvSpPr txBox="1">
            <a:spLocks/>
          </p:cNvSpPr>
          <p:nvPr/>
        </p:nvSpPr>
        <p:spPr>
          <a:xfrm>
            <a:off x="1308100" y="3463925"/>
            <a:ext cx="4216400" cy="1922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E8610B"/>
                </a:solidFill>
                <a:latin typeface="Roboto"/>
                <a:ea typeface="Roboto"/>
                <a:cs typeface="Roboto"/>
              </a:rPr>
              <a:t>@ipc.ontario</a:t>
            </a:r>
            <a:endParaRPr lang="en-US"/>
          </a:p>
        </p:txBody>
      </p:sp>
    </p:spTree>
    <p:extLst>
      <p:ext uri="{BB962C8B-B14F-4D97-AF65-F5344CB8AC3E}">
        <p14:creationId xmlns:p14="http://schemas.microsoft.com/office/powerpoint/2010/main" val="278660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810558" y="921685"/>
            <a:ext cx="6081059" cy="1982227"/>
          </a:xfrm>
        </p:spPr>
        <p:txBody>
          <a:bodyPr>
            <a:normAutofit/>
          </a:bodyPr>
          <a:lstStyle/>
          <a:p>
            <a:r>
              <a:rPr lang="en-US" sz="4000" b="1">
                <a:solidFill>
                  <a:srgbClr val="E8610B"/>
                </a:solidFill>
                <a:latin typeface="Roboto"/>
                <a:ea typeface="Roboto"/>
                <a:cs typeface="Roboto"/>
              </a:rPr>
              <a:t>Check out the IPC podcast, </a:t>
            </a:r>
            <a:r>
              <a:rPr lang="en-US" sz="4000" b="1" i="1">
                <a:solidFill>
                  <a:srgbClr val="E8610B"/>
                </a:solidFill>
                <a:latin typeface="Roboto"/>
                <a:ea typeface="Roboto"/>
                <a:cs typeface="Roboto"/>
              </a:rPr>
              <a:t>Info Matters</a:t>
            </a:r>
            <a:endParaRPr lang="en-US" sz="4000">
              <a:ea typeface="Calibri Light"/>
              <a:cs typeface="Calibri Light"/>
            </a:endParaRPr>
          </a:p>
        </p:txBody>
      </p:sp>
      <p:pic>
        <p:nvPicPr>
          <p:cNvPr id="15" name="Picture 14" descr="A black screen with white dots&#10;&#10;Description automatically generated">
            <a:extLst>
              <a:ext uri="{FF2B5EF4-FFF2-40B4-BE49-F238E27FC236}">
                <a16:creationId xmlns:a16="http://schemas.microsoft.com/office/drawing/2014/main" id="{B34F4445-3FFE-0740-8093-29F11C6B4C20}"/>
              </a:ext>
            </a:extLst>
          </p:cNvPr>
          <p:cNvPicPr>
            <a:picLocks noChangeAspect="1"/>
          </p:cNvPicPr>
          <p:nvPr/>
        </p:nvPicPr>
        <p:blipFill rotWithShape="1">
          <a:blip r:embed="rId2"/>
          <a:srcRect l="65254" t="127" b="32914"/>
          <a:stretch/>
        </p:blipFill>
        <p:spPr>
          <a:xfrm rot="-5400000">
            <a:off x="80225" y="-60911"/>
            <a:ext cx="1453091" cy="1579115"/>
          </a:xfrm>
          <a:prstGeom prst="rect">
            <a:avLst/>
          </a:prstGeom>
        </p:spPr>
      </p:pic>
      <p:pic>
        <p:nvPicPr>
          <p:cNvPr id="17" name="Picture 16" descr="A black screen with white dots&#10;&#10;Description automatically generated">
            <a:extLst>
              <a:ext uri="{FF2B5EF4-FFF2-40B4-BE49-F238E27FC236}">
                <a16:creationId xmlns:a16="http://schemas.microsoft.com/office/drawing/2014/main" id="{4AD755B8-6AE1-5057-3C8E-6AE7580EA99D}"/>
              </a:ext>
            </a:extLst>
          </p:cNvPr>
          <p:cNvPicPr>
            <a:picLocks noChangeAspect="1"/>
          </p:cNvPicPr>
          <p:nvPr/>
        </p:nvPicPr>
        <p:blipFill rotWithShape="1">
          <a:blip r:embed="rId2"/>
          <a:srcRect l="65254" t="127" b="32914"/>
          <a:stretch/>
        </p:blipFill>
        <p:spPr>
          <a:xfrm rot="5400000">
            <a:off x="10513155" y="5181313"/>
            <a:ext cx="1611242" cy="1751643"/>
          </a:xfrm>
          <a:prstGeom prst="rect">
            <a:avLst/>
          </a:prstGeom>
        </p:spPr>
      </p:pic>
      <p:pic>
        <p:nvPicPr>
          <p:cNvPr id="8" name="Picture 7" descr="A blue and white logo&#10;&#10;Description automatically generated">
            <a:extLst>
              <a:ext uri="{FF2B5EF4-FFF2-40B4-BE49-F238E27FC236}">
                <a16:creationId xmlns:a16="http://schemas.microsoft.com/office/drawing/2014/main" id="{11F2833B-9B2B-6009-ACB4-F5A7AC0078EA}"/>
              </a:ext>
            </a:extLst>
          </p:cNvPr>
          <p:cNvPicPr>
            <a:picLocks noChangeAspect="1"/>
          </p:cNvPicPr>
          <p:nvPr/>
        </p:nvPicPr>
        <p:blipFill>
          <a:blip r:embed="rId3"/>
          <a:stretch>
            <a:fillRect/>
          </a:stretch>
        </p:blipFill>
        <p:spPr>
          <a:xfrm>
            <a:off x="6896546" y="1233000"/>
            <a:ext cx="4420569" cy="4395169"/>
          </a:xfrm>
          <a:prstGeom prst="rect">
            <a:avLst/>
          </a:prstGeom>
        </p:spPr>
      </p:pic>
      <p:sp>
        <p:nvSpPr>
          <p:cNvPr id="12" name="Content Placeholder 2">
            <a:extLst>
              <a:ext uri="{FF2B5EF4-FFF2-40B4-BE49-F238E27FC236}">
                <a16:creationId xmlns:a16="http://schemas.microsoft.com/office/drawing/2014/main" id="{D0922F93-47B6-C992-E9FD-5F1148BD335C}"/>
              </a:ext>
            </a:extLst>
          </p:cNvPr>
          <p:cNvSpPr txBox="1">
            <a:spLocks/>
          </p:cNvSpPr>
          <p:nvPr/>
        </p:nvSpPr>
        <p:spPr>
          <a:xfrm>
            <a:off x="284480" y="3062224"/>
            <a:ext cx="5815076" cy="3483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sz="2000">
                <a:solidFill>
                  <a:srgbClr val="38A69F"/>
                </a:solidFill>
                <a:latin typeface="Roboto"/>
                <a:ea typeface="Roboto"/>
                <a:cs typeface="Calibri"/>
                <a:hlinkClick r:id="rId4">
                  <a:extLst>
                    <a:ext uri="{A12FA001-AC4F-418D-AE19-62706E023703}">
                      <ahyp:hlinkClr xmlns:ahyp="http://schemas.microsoft.com/office/drawing/2018/hyperlinkcolor" val="tx"/>
                    </a:ext>
                  </a:extLst>
                </a:hlinkClick>
              </a:rPr>
              <a:t>Teenage confidential: Teens, technology, and privacy</a:t>
            </a:r>
            <a:endParaRPr lang="en-US" sz="2000">
              <a:solidFill>
                <a:srgbClr val="38A69F"/>
              </a:solidFill>
              <a:latin typeface="Roboto"/>
              <a:ea typeface="Roboto"/>
              <a:cs typeface="Calibri"/>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5">
                  <a:extLst>
                    <a:ext uri="{A12FA001-AC4F-418D-AE19-62706E023703}">
                      <ahyp:hlinkClr xmlns:ahyp="http://schemas.microsoft.com/office/drawing/2018/hyperlinkcolor" val="tx"/>
                    </a:ext>
                  </a:extLst>
                </a:hlinkClick>
              </a:rPr>
              <a:t>In their own words: Students from Westboro Academy speak out about privacy</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6">
                  <a:extLst>
                    <a:ext uri="{A12FA001-AC4F-418D-AE19-62706E023703}">
                      <ahyp:hlinkClr xmlns:ahyp="http://schemas.microsoft.com/office/drawing/2018/hyperlinkcolor" val="tx"/>
                    </a:ext>
                  </a:extLst>
                </a:hlinkClick>
              </a:rPr>
              <a:t>Empowering young women and girls in the digital world</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7">
                  <a:extLst>
                    <a:ext uri="{A12FA001-AC4F-418D-AE19-62706E023703}">
                      <ahyp:hlinkClr xmlns:ahyp="http://schemas.microsoft.com/office/drawing/2018/hyperlinkcolor" val="tx"/>
                    </a:ext>
                  </a:extLst>
                </a:hlinkClick>
              </a:rPr>
              <a:t>From high school to university: a young person’s perspective on digital privacy</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CA" sz="2000">
                <a:solidFill>
                  <a:srgbClr val="38A69F"/>
                </a:solidFill>
                <a:latin typeface="Roboto"/>
                <a:ea typeface="Roboto"/>
                <a:cs typeface="Roboto"/>
                <a:hlinkClick r:id="rId8">
                  <a:extLst>
                    <a:ext uri="{A12FA001-AC4F-418D-AE19-62706E023703}">
                      <ahyp:hlinkClr xmlns:ahyp="http://schemas.microsoft.com/office/drawing/2018/hyperlinkcolor" val="tx"/>
                    </a:ext>
                  </a:extLst>
                </a:hlinkClick>
              </a:rPr>
              <a:t>Teaching kids about privacy</a:t>
            </a:r>
            <a:endParaRPr lang="en-CA" sz="2000">
              <a:solidFill>
                <a:srgbClr val="38A69F"/>
              </a:solidFill>
              <a:latin typeface="Roboto"/>
              <a:ea typeface="Roboto"/>
              <a:cs typeface="Roboto"/>
            </a:endParaRPr>
          </a:p>
        </p:txBody>
      </p:sp>
      <p:sp>
        <p:nvSpPr>
          <p:cNvPr id="14" name="TextBox 13">
            <a:extLst>
              <a:ext uri="{FF2B5EF4-FFF2-40B4-BE49-F238E27FC236}">
                <a16:creationId xmlns:a16="http://schemas.microsoft.com/office/drawing/2014/main" id="{990F6384-8E77-F932-7D5E-BC743CF5603F}"/>
              </a:ext>
            </a:extLst>
          </p:cNvPr>
          <p:cNvSpPr txBox="1"/>
          <p:nvPr/>
        </p:nvSpPr>
        <p:spPr>
          <a:xfrm>
            <a:off x="812800" y="2501900"/>
            <a:ext cx="5105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Roboto"/>
                <a:ea typeface="Calibri"/>
                <a:cs typeface="Calibri"/>
              </a:rPr>
              <a:t>Some episodes you may enjoy:</a:t>
            </a:r>
            <a:endParaRPr lang="en-US" sz="2000">
              <a:ea typeface="Calibri"/>
              <a:cs typeface="Calibri"/>
            </a:endParaRPr>
          </a:p>
        </p:txBody>
      </p:sp>
    </p:spTree>
    <p:extLst>
      <p:ext uri="{BB962C8B-B14F-4D97-AF65-F5344CB8AC3E}">
        <p14:creationId xmlns:p14="http://schemas.microsoft.com/office/powerpoint/2010/main" val="333803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descr="A black and orange background&#10;&#10;Description automatically generated">
            <a:extLst>
              <a:ext uri="{FF2B5EF4-FFF2-40B4-BE49-F238E27FC236}">
                <a16:creationId xmlns:a16="http://schemas.microsoft.com/office/drawing/2014/main" id="{B8A57323-960A-A27E-AB49-0014A02C88F1}"/>
              </a:ext>
            </a:extLst>
          </p:cNvPr>
          <p:cNvPicPr>
            <a:picLocks noChangeAspect="1"/>
          </p:cNvPicPr>
          <p:nvPr/>
        </p:nvPicPr>
        <p:blipFill>
          <a:blip r:embed="rId3"/>
          <a:stretch>
            <a:fillRect/>
          </a:stretch>
        </p:blipFill>
        <p:spPr>
          <a:xfrm>
            <a:off x="0" y="5442"/>
            <a:ext cx="6116878" cy="3496254"/>
          </a:xfrm>
          <a:prstGeom prst="rect">
            <a:avLst/>
          </a:prstGeom>
        </p:spPr>
      </p:pic>
      <p:sp>
        <p:nvSpPr>
          <p:cNvPr id="43" name="Rectangle 42">
            <a:extLst>
              <a:ext uri="{FF2B5EF4-FFF2-40B4-BE49-F238E27FC236}">
                <a16:creationId xmlns:a16="http://schemas.microsoft.com/office/drawing/2014/main" id="{C4472C6A-5773-3918-18F2-AAB2ACDF6BEA}"/>
              </a:ext>
            </a:extLst>
          </p:cNvPr>
          <p:cNvSpPr/>
          <p:nvPr/>
        </p:nvSpPr>
        <p:spPr>
          <a:xfrm>
            <a:off x="7762873" y="-11906"/>
            <a:ext cx="4429126" cy="686990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429584" y="2526547"/>
            <a:ext cx="6949887" cy="1041178"/>
          </a:xfrm>
        </p:spPr>
        <p:txBody>
          <a:bodyPr anchor="ctr">
            <a:noAutofit/>
          </a:bodyPr>
          <a:lstStyle/>
          <a:p>
            <a:pPr>
              <a:lnSpc>
                <a:spcPct val="100000"/>
              </a:lnSpc>
            </a:pPr>
            <a:r>
              <a:rPr lang="en-US" sz="7200" b="1">
                <a:solidFill>
                  <a:schemeClr val="bg1"/>
                </a:solidFill>
                <a:latin typeface="Helvetica"/>
                <a:cs typeface="Helvetica"/>
              </a:rPr>
              <a:t>Questions?</a:t>
            </a:r>
            <a:br>
              <a:rPr lang="en-US" sz="7200" b="1">
                <a:solidFill>
                  <a:schemeClr val="bg1"/>
                </a:solidFill>
                <a:latin typeface="Helvetica"/>
                <a:cs typeface="Helvetica"/>
              </a:rPr>
            </a:br>
            <a:r>
              <a:rPr lang="en-US" sz="7200" b="1">
                <a:solidFill>
                  <a:schemeClr val="bg1"/>
                </a:solidFill>
                <a:latin typeface="Helvetica"/>
                <a:cs typeface="Helvetica"/>
              </a:rPr>
              <a:t>Comments?</a:t>
            </a:r>
            <a:endParaRPr lang="en-US" sz="7200" b="1">
              <a:solidFill>
                <a:schemeClr val="bg1"/>
              </a:solidFill>
              <a:latin typeface="Helvetica"/>
              <a:ea typeface="Calibri Light" panose="020F0302020204030204"/>
              <a:cs typeface="Helvetica"/>
            </a:endParaRPr>
          </a:p>
        </p:txBody>
      </p:sp>
      <p:sp>
        <p:nvSpPr>
          <p:cNvPr id="3" name="Subtitle 2">
            <a:extLst>
              <a:ext uri="{FF2B5EF4-FFF2-40B4-BE49-F238E27FC236}">
                <a16:creationId xmlns:a16="http://schemas.microsoft.com/office/drawing/2014/main" id="{7F7A91FD-E07C-43E3-8812-40E9F806B882}"/>
              </a:ext>
            </a:extLst>
          </p:cNvPr>
          <p:cNvSpPr>
            <a:spLocks noGrp="1"/>
          </p:cNvSpPr>
          <p:nvPr>
            <p:ph type="subTitle" idx="1"/>
          </p:nvPr>
        </p:nvSpPr>
        <p:spPr>
          <a:xfrm>
            <a:off x="1555464" y="5290138"/>
            <a:ext cx="5381625" cy="515944"/>
          </a:xfrm>
        </p:spPr>
        <p:txBody>
          <a:bodyPr anchor="ctr">
            <a:normAutofit/>
          </a:bodyPr>
          <a:lstStyle/>
          <a:p>
            <a:pPr algn="l"/>
            <a:r>
              <a:rPr lang="en-US" sz="2800" b="1">
                <a:solidFill>
                  <a:schemeClr val="bg1"/>
                </a:solidFill>
                <a:latin typeface="Helvetica" panose="020B0604020202020204" pitchFamily="34" charset="0"/>
                <a:cs typeface="Helvetica" panose="020B0604020202020204" pitchFamily="34" charset="0"/>
              </a:rPr>
              <a:t>YOUTH ADVISORY COUNCIL</a:t>
            </a:r>
          </a:p>
        </p:txBody>
      </p:sp>
      <p:sp>
        <p:nvSpPr>
          <p:cNvPr id="148" name="TextBox 147">
            <a:extLst>
              <a:ext uri="{FF2B5EF4-FFF2-40B4-BE49-F238E27FC236}">
                <a16:creationId xmlns:a16="http://schemas.microsoft.com/office/drawing/2014/main" id="{060DDDD3-FEF7-4570-B7A3-7623271F421C}"/>
              </a:ext>
            </a:extLst>
          </p:cNvPr>
          <p:cNvSpPr txBox="1"/>
          <p:nvPr/>
        </p:nvSpPr>
        <p:spPr>
          <a:xfrm>
            <a:off x="1564782" y="5820376"/>
            <a:ext cx="5372306" cy="300082"/>
          </a:xfrm>
          <a:prstGeom prst="rect">
            <a:avLst/>
          </a:prstGeom>
          <a:noFill/>
        </p:spPr>
        <p:txBody>
          <a:bodyPr wrap="square" rtlCol="0" anchor="ctr">
            <a:spAutoFit/>
          </a:bodyPr>
          <a:lstStyle/>
          <a:p>
            <a:r>
              <a:rPr lang="en-US" sz="1350">
                <a:solidFill>
                  <a:schemeClr val="bg1"/>
                </a:solidFill>
                <a:latin typeface="Helvetica" panose="020B0604020202020204" pitchFamily="34" charset="0"/>
                <a:cs typeface="Helvetica" panose="020B0604020202020204" pitchFamily="34" charset="0"/>
              </a:rPr>
              <a:t>INFORMATION AND PRIVACY COMMISSIONER OF ONTARIO</a:t>
            </a:r>
          </a:p>
        </p:txBody>
      </p:sp>
      <p:sp>
        <p:nvSpPr>
          <p:cNvPr id="149" name="TextBox 148">
            <a:extLst>
              <a:ext uri="{FF2B5EF4-FFF2-40B4-BE49-F238E27FC236}">
                <a16:creationId xmlns:a16="http://schemas.microsoft.com/office/drawing/2014/main" id="{6A2C6BE0-9D68-4151-A4C6-478AF6378BFF}"/>
              </a:ext>
            </a:extLst>
          </p:cNvPr>
          <p:cNvSpPr txBox="1"/>
          <p:nvPr/>
        </p:nvSpPr>
        <p:spPr>
          <a:xfrm>
            <a:off x="1574102" y="6044876"/>
            <a:ext cx="5235691" cy="276999"/>
          </a:xfrm>
          <a:prstGeom prst="rect">
            <a:avLst/>
          </a:prstGeom>
          <a:noFill/>
        </p:spPr>
        <p:txBody>
          <a:bodyPr wrap="square" rtlCol="0" anchor="ctr">
            <a:spAutoFit/>
          </a:bodyPr>
          <a:lstStyle/>
          <a:p>
            <a:r>
              <a:rPr lang="en-US" sz="1150" spc="10">
                <a:solidFill>
                  <a:srgbClr val="FFD966"/>
                </a:solidFill>
                <a:latin typeface="Helvetica" panose="020B0604020202020204" pitchFamily="34" charset="0"/>
                <a:cs typeface="Helvetica" panose="020B0604020202020204" pitchFamily="34" charset="0"/>
              </a:rPr>
              <a:t>STRATEGIC PRIORITY: CHILDREN AND YOUTH IN A DIGITAL WORLD</a:t>
            </a:r>
          </a:p>
        </p:txBody>
      </p:sp>
      <p:sp>
        <p:nvSpPr>
          <p:cNvPr id="9" name="TextBox 8">
            <a:extLst>
              <a:ext uri="{FF2B5EF4-FFF2-40B4-BE49-F238E27FC236}">
                <a16:creationId xmlns:a16="http://schemas.microsoft.com/office/drawing/2014/main" id="{BE80611E-3F2E-200B-D956-DF005E1D4DDE}"/>
              </a:ext>
            </a:extLst>
          </p:cNvPr>
          <p:cNvSpPr txBox="1"/>
          <p:nvPr/>
        </p:nvSpPr>
        <p:spPr>
          <a:xfrm>
            <a:off x="8401782" y="2303102"/>
            <a:ext cx="3268272"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D966"/>
                </a:solidFill>
                <a:effectLst/>
                <a:uLnTx/>
                <a:uFillTx/>
                <a:latin typeface="Helvetica" panose="020B0604020202020204" pitchFamily="34" charset="0"/>
                <a:ea typeface="+mn-ea"/>
                <a:cs typeface="Helvetica" panose="020B0604020202020204" pitchFamily="34" charset="0"/>
              </a:rPr>
              <a:t>IPC General Contact</a:t>
            </a:r>
          </a:p>
        </p:txBody>
      </p:sp>
      <p:sp>
        <p:nvSpPr>
          <p:cNvPr id="11" name="TextBox 10">
            <a:extLst>
              <a:ext uri="{FF2B5EF4-FFF2-40B4-BE49-F238E27FC236}">
                <a16:creationId xmlns:a16="http://schemas.microsoft.com/office/drawing/2014/main" id="{42AE2F4B-5000-22C6-2B64-A0273D6C7E59}"/>
              </a:ext>
            </a:extLst>
          </p:cNvPr>
          <p:cNvSpPr txBox="1"/>
          <p:nvPr/>
        </p:nvSpPr>
        <p:spPr>
          <a:xfrm>
            <a:off x="7940539" y="2610878"/>
            <a:ext cx="3729515" cy="33855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info@ipc.on.ca</a:t>
            </a: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p>
        </p:txBody>
      </p:sp>
      <p:sp>
        <p:nvSpPr>
          <p:cNvPr id="13" name="TextBox 12">
            <a:extLst>
              <a:ext uri="{FF2B5EF4-FFF2-40B4-BE49-F238E27FC236}">
                <a16:creationId xmlns:a16="http://schemas.microsoft.com/office/drawing/2014/main" id="{3A82DE5B-C100-CFB1-77A1-D1A056D6B39E}"/>
              </a:ext>
            </a:extLst>
          </p:cNvPr>
          <p:cNvSpPr txBox="1"/>
          <p:nvPr/>
        </p:nvSpPr>
        <p:spPr>
          <a:xfrm>
            <a:off x="8458873" y="3087656"/>
            <a:ext cx="2359975"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Toronto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Long Distance: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TDD/TTY:</a:t>
            </a:r>
          </a:p>
        </p:txBody>
      </p:sp>
      <p:sp>
        <p:nvSpPr>
          <p:cNvPr id="15" name="TextBox 14">
            <a:extLst>
              <a:ext uri="{FF2B5EF4-FFF2-40B4-BE49-F238E27FC236}">
                <a16:creationId xmlns:a16="http://schemas.microsoft.com/office/drawing/2014/main" id="{BC48220B-992A-0303-D8A1-592AB4E08867}"/>
              </a:ext>
            </a:extLst>
          </p:cNvPr>
          <p:cNvSpPr txBox="1"/>
          <p:nvPr/>
        </p:nvSpPr>
        <p:spPr>
          <a:xfrm>
            <a:off x="7702462" y="4062052"/>
            <a:ext cx="3962621" cy="1077218"/>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Suite 1400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 Bloor Street 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Toronto, Ontario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M4W 1A8</a:t>
            </a:r>
          </a:p>
        </p:txBody>
      </p:sp>
      <p:grpSp>
        <p:nvGrpSpPr>
          <p:cNvPr id="19" name="Group 18">
            <a:extLst>
              <a:ext uri="{FF2B5EF4-FFF2-40B4-BE49-F238E27FC236}">
                <a16:creationId xmlns:a16="http://schemas.microsoft.com/office/drawing/2014/main" id="{078E4B83-B424-D21F-3928-9E2E320F397C}"/>
              </a:ext>
              <a:ext uri="{C183D7F6-B498-43B3-948B-1728B52AA6E4}">
                <adec:decorative xmlns:adec="http://schemas.microsoft.com/office/drawing/2017/decorative" val="1"/>
              </a:ext>
            </a:extLst>
          </p:cNvPr>
          <p:cNvGrpSpPr/>
          <p:nvPr/>
        </p:nvGrpSpPr>
        <p:grpSpPr>
          <a:xfrm>
            <a:off x="11706820" y="2607740"/>
            <a:ext cx="341298" cy="273352"/>
            <a:chOff x="855048" y="3265336"/>
            <a:chExt cx="636929" cy="591903"/>
          </a:xfrm>
        </p:grpSpPr>
        <p:sp>
          <p:nvSpPr>
            <p:cNvPr id="17" name="Oval 16">
              <a:extLst>
                <a:ext uri="{FF2B5EF4-FFF2-40B4-BE49-F238E27FC236}">
                  <a16:creationId xmlns:a16="http://schemas.microsoft.com/office/drawing/2014/main" id="{7A15D32B-3B17-FCDF-9BCF-EFD84969AEBC}"/>
                </a:ext>
                <a:ext uri="{C183D7F6-B498-43B3-948B-1728B52AA6E4}">
                  <adec:decorative xmlns:adec="http://schemas.microsoft.com/office/drawing/2017/decorative" val="1"/>
                </a:ext>
              </a:extLst>
            </p:cNvPr>
            <p:cNvSpPr/>
            <p:nvPr/>
          </p:nvSpPr>
          <p:spPr>
            <a:xfrm>
              <a:off x="913941" y="332142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7C24D7B-D252-11BE-431D-8C6F5D0784DD}"/>
                </a:ext>
                <a:ext uri="{C183D7F6-B498-43B3-948B-1728B52AA6E4}">
                  <adec:decorative xmlns:adec="http://schemas.microsoft.com/office/drawing/2017/decorative" val="1"/>
                </a:ext>
              </a:extLst>
            </p:cNvPr>
            <p:cNvSpPr txBox="1"/>
            <p:nvPr/>
          </p:nvSpPr>
          <p:spPr>
            <a:xfrm>
              <a:off x="855048" y="3265336"/>
              <a:ext cx="636929" cy="56647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56321"/>
                  </a:solidFill>
                  <a:effectLst/>
                  <a:uLnTx/>
                  <a:uFillTx/>
                  <a:latin typeface="Helvetica"/>
                  <a:cs typeface="Helvetica"/>
                </a:rPr>
                <a:t>@</a:t>
              </a:r>
            </a:p>
          </p:txBody>
        </p:sp>
      </p:grpSp>
      <p:grpSp>
        <p:nvGrpSpPr>
          <p:cNvPr id="23" name="Group 22">
            <a:extLst>
              <a:ext uri="{FF2B5EF4-FFF2-40B4-BE49-F238E27FC236}">
                <a16:creationId xmlns:a16="http://schemas.microsoft.com/office/drawing/2014/main" id="{4C0CD61E-8557-D348-D6B3-713DFF04FA95}"/>
              </a:ext>
              <a:ext uri="{C183D7F6-B498-43B3-948B-1728B52AA6E4}">
                <adec:decorative xmlns:adec="http://schemas.microsoft.com/office/drawing/2017/decorative" val="1"/>
              </a:ext>
            </a:extLst>
          </p:cNvPr>
          <p:cNvGrpSpPr/>
          <p:nvPr/>
        </p:nvGrpSpPr>
        <p:grpSpPr>
          <a:xfrm>
            <a:off x="11730633" y="3378217"/>
            <a:ext cx="286042" cy="247450"/>
            <a:chOff x="2158541" y="3276260"/>
            <a:chExt cx="535815" cy="535815"/>
          </a:xfrm>
        </p:grpSpPr>
        <p:sp>
          <p:nvSpPr>
            <p:cNvPr id="21" name="Oval 20">
              <a:extLst>
                <a:ext uri="{FF2B5EF4-FFF2-40B4-BE49-F238E27FC236}">
                  <a16:creationId xmlns:a16="http://schemas.microsoft.com/office/drawing/2014/main" id="{EAD5D52A-1473-B840-947E-0DBB5EDE0B3A}"/>
                </a:ext>
                <a:ext uri="{C183D7F6-B498-43B3-948B-1728B52AA6E4}">
                  <adec:decorative xmlns:adec="http://schemas.microsoft.com/office/drawing/2017/decorative" val="1"/>
                </a:ext>
              </a:extLst>
            </p:cNvPr>
            <p:cNvSpPr/>
            <p:nvPr/>
          </p:nvSpPr>
          <p:spPr>
            <a:xfrm>
              <a:off x="2158541" y="3276260"/>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a:extLst>
                <a:ext uri="{FF2B5EF4-FFF2-40B4-BE49-F238E27FC236}">
                  <a16:creationId xmlns:a16="http://schemas.microsoft.com/office/drawing/2014/main" id="{972ED53D-1FAF-B7F7-F1A5-A5629F7A372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212227" y="3329946"/>
              <a:ext cx="428442" cy="428442"/>
            </a:xfrm>
            <a:prstGeom prst="rect">
              <a:avLst/>
            </a:prstGeom>
          </p:spPr>
        </p:pic>
      </p:grpSp>
      <p:grpSp>
        <p:nvGrpSpPr>
          <p:cNvPr id="27" name="Group 26">
            <a:extLst>
              <a:ext uri="{FF2B5EF4-FFF2-40B4-BE49-F238E27FC236}">
                <a16:creationId xmlns:a16="http://schemas.microsoft.com/office/drawing/2014/main" id="{D77F66DC-D30C-ADD7-93E0-D74AD8CCDFB6}"/>
              </a:ext>
              <a:ext uri="{C183D7F6-B498-43B3-948B-1728B52AA6E4}">
                <adec:decorative xmlns:adec="http://schemas.microsoft.com/office/drawing/2017/decorative" val="1"/>
              </a:ext>
            </a:extLst>
          </p:cNvPr>
          <p:cNvGrpSpPr/>
          <p:nvPr/>
        </p:nvGrpSpPr>
        <p:grpSpPr>
          <a:xfrm>
            <a:off x="11730633" y="4452626"/>
            <a:ext cx="286042" cy="247450"/>
            <a:chOff x="2276854" y="2533334"/>
            <a:chExt cx="535815" cy="535815"/>
          </a:xfrm>
        </p:grpSpPr>
        <p:sp>
          <p:nvSpPr>
            <p:cNvPr id="25" name="Oval 24">
              <a:extLst>
                <a:ext uri="{FF2B5EF4-FFF2-40B4-BE49-F238E27FC236}">
                  <a16:creationId xmlns:a16="http://schemas.microsoft.com/office/drawing/2014/main" id="{6BA54E8B-7AFD-A474-267D-E7315C6736B0}"/>
                </a:ext>
                <a:ext uri="{C183D7F6-B498-43B3-948B-1728B52AA6E4}">
                  <adec:decorative xmlns:adec="http://schemas.microsoft.com/office/drawing/2017/decorative" val="1"/>
                </a:ext>
              </a:extLst>
            </p:cNvPr>
            <p:cNvSpPr/>
            <p:nvPr/>
          </p:nvSpPr>
          <p:spPr>
            <a:xfrm>
              <a:off x="2276854" y="253333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2AC7CAA3-88C7-90A8-943F-64440BEBC1A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3783" y="2586357"/>
              <a:ext cx="429768" cy="429768"/>
            </a:xfrm>
            <a:prstGeom prst="rect">
              <a:avLst/>
            </a:prstGeom>
          </p:spPr>
        </p:pic>
      </p:grpSp>
      <p:sp>
        <p:nvSpPr>
          <p:cNvPr id="29" name="TextBox 28">
            <a:extLst>
              <a:ext uri="{FF2B5EF4-FFF2-40B4-BE49-F238E27FC236}">
                <a16:creationId xmlns:a16="http://schemas.microsoft.com/office/drawing/2014/main" id="{5FBA2146-7EF1-3985-3939-D21F0041FE35}"/>
              </a:ext>
            </a:extLst>
          </p:cNvPr>
          <p:cNvSpPr txBox="1"/>
          <p:nvPr/>
        </p:nvSpPr>
        <p:spPr>
          <a:xfrm>
            <a:off x="9063082" y="3097221"/>
            <a:ext cx="2606972" cy="830997"/>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(416) 326-3333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 (800) 387-0073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(416) 325-7539</a:t>
            </a:r>
          </a:p>
        </p:txBody>
      </p:sp>
      <p:sp>
        <p:nvSpPr>
          <p:cNvPr id="31" name="TextBox 30">
            <a:extLst>
              <a:ext uri="{FF2B5EF4-FFF2-40B4-BE49-F238E27FC236}">
                <a16:creationId xmlns:a16="http://schemas.microsoft.com/office/drawing/2014/main" id="{DE2A0530-6D9D-6149-8FC1-E6C4834504E8}"/>
              </a:ext>
            </a:extLst>
          </p:cNvPr>
          <p:cNvSpPr txBox="1"/>
          <p:nvPr/>
        </p:nvSpPr>
        <p:spPr>
          <a:xfrm>
            <a:off x="7115175" y="1629745"/>
            <a:ext cx="4554879"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D966"/>
                </a:solidFill>
                <a:effectLst/>
                <a:uLnTx/>
                <a:uFillTx/>
                <a:latin typeface="Helvetica" panose="020B0604020202020204" pitchFamily="34" charset="0"/>
                <a:ea typeface="+mn-ea"/>
                <a:cs typeface="Helvetica" panose="020B0604020202020204" pitchFamily="34" charset="0"/>
              </a:rPr>
              <a:t>Youth Advisory Council Contact</a:t>
            </a:r>
          </a:p>
        </p:txBody>
      </p:sp>
      <p:sp>
        <p:nvSpPr>
          <p:cNvPr id="33" name="TextBox 32">
            <a:extLst>
              <a:ext uri="{FF2B5EF4-FFF2-40B4-BE49-F238E27FC236}">
                <a16:creationId xmlns:a16="http://schemas.microsoft.com/office/drawing/2014/main" id="{5CDBCE2F-F38E-398D-19F9-530C97EF39C7}"/>
              </a:ext>
            </a:extLst>
          </p:cNvPr>
          <p:cNvSpPr txBox="1"/>
          <p:nvPr/>
        </p:nvSpPr>
        <p:spPr>
          <a:xfrm>
            <a:off x="7957129" y="1871410"/>
            <a:ext cx="3716815" cy="33855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hlinkClick r:id="rId9">
                  <a:extLst>
                    <a:ext uri="{A12FA001-AC4F-418D-AE19-62706E023703}">
                      <ahyp:hlinkClr xmlns:ahyp="http://schemas.microsoft.com/office/drawing/2018/hyperlinkcolor" val="tx"/>
                    </a:ext>
                  </a:extLst>
                </a:hlinkClick>
              </a:rPr>
              <a:t>youthcouncil@ipc.on.ca</a:t>
            </a:r>
            <a:endPar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grpSp>
        <p:nvGrpSpPr>
          <p:cNvPr id="37" name="Group 36">
            <a:extLst>
              <a:ext uri="{FF2B5EF4-FFF2-40B4-BE49-F238E27FC236}">
                <a16:creationId xmlns:a16="http://schemas.microsoft.com/office/drawing/2014/main" id="{60853876-6578-AE53-94E2-72C8174F4195}"/>
              </a:ext>
              <a:ext uri="{C183D7F6-B498-43B3-948B-1728B52AA6E4}">
                <adec:decorative xmlns:adec="http://schemas.microsoft.com/office/drawing/2017/decorative" val="1"/>
              </a:ext>
            </a:extLst>
          </p:cNvPr>
          <p:cNvGrpSpPr/>
          <p:nvPr/>
        </p:nvGrpSpPr>
        <p:grpSpPr>
          <a:xfrm>
            <a:off x="11700867" y="1781844"/>
            <a:ext cx="341298" cy="273353"/>
            <a:chOff x="855048" y="3265334"/>
            <a:chExt cx="636929" cy="591905"/>
          </a:xfrm>
        </p:grpSpPr>
        <p:sp>
          <p:nvSpPr>
            <p:cNvPr id="35" name="Oval 34">
              <a:extLst>
                <a:ext uri="{FF2B5EF4-FFF2-40B4-BE49-F238E27FC236}">
                  <a16:creationId xmlns:a16="http://schemas.microsoft.com/office/drawing/2014/main" id="{CB15C345-005A-D180-64CE-B9E1F35995E3}"/>
                </a:ext>
                <a:ext uri="{C183D7F6-B498-43B3-948B-1728B52AA6E4}">
                  <adec:decorative xmlns:adec="http://schemas.microsoft.com/office/drawing/2017/decorative" val="1"/>
                </a:ext>
              </a:extLst>
            </p:cNvPr>
            <p:cNvSpPr/>
            <p:nvPr/>
          </p:nvSpPr>
          <p:spPr>
            <a:xfrm>
              <a:off x="913941" y="332142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6EE062C-2E8D-E46F-99D3-B7D45589810C}"/>
                </a:ext>
                <a:ext uri="{C183D7F6-B498-43B3-948B-1728B52AA6E4}">
                  <adec:decorative xmlns:adec="http://schemas.microsoft.com/office/drawing/2017/decorative" val="1"/>
                </a:ext>
              </a:extLst>
            </p:cNvPr>
            <p:cNvSpPr txBox="1"/>
            <p:nvPr/>
          </p:nvSpPr>
          <p:spPr>
            <a:xfrm>
              <a:off x="855048" y="3265334"/>
              <a:ext cx="636929" cy="56647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56321"/>
                  </a:solidFill>
                  <a:effectLst/>
                  <a:uLnTx/>
                  <a:uFillTx/>
                  <a:latin typeface="Helvetica"/>
                  <a:cs typeface="Helvetica"/>
                </a:rPr>
                <a:t>@</a:t>
              </a:r>
              <a:endParaRPr lang="en-US" sz="1100" b="0" i="0" u="none" strike="noStrike" kern="1200" cap="none" spc="0" normalizeH="0" baseline="0" noProof="0">
                <a:ln>
                  <a:noFill/>
                </a:ln>
                <a:solidFill>
                  <a:srgbClr val="C56321"/>
                </a:solidFill>
                <a:effectLst/>
                <a:uLnTx/>
                <a:uFillTx/>
                <a:latin typeface="Helvetica"/>
                <a:cs typeface="Helvetica"/>
              </a:endParaRPr>
            </a:p>
          </p:txBody>
        </p:sp>
      </p:grpSp>
      <p:pic>
        <p:nvPicPr>
          <p:cNvPr id="39" name="Picture 38" descr="A yellow letter with a keyhole&#10;&#10;Description automatically generated">
            <a:extLst>
              <a:ext uri="{FF2B5EF4-FFF2-40B4-BE49-F238E27FC236}">
                <a16:creationId xmlns:a16="http://schemas.microsoft.com/office/drawing/2014/main" id="{489AFDBF-638A-B3E3-92AB-5E807FAF2304}"/>
              </a:ext>
              <a:ext uri="{C183D7F6-B498-43B3-948B-1728B52AA6E4}">
                <adec:decorative xmlns:adec="http://schemas.microsoft.com/office/drawing/2017/decorative" val="0"/>
              </a:ext>
            </a:extLst>
          </p:cNvPr>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5" name="TextBox 4">
            <a:extLst>
              <a:ext uri="{FF2B5EF4-FFF2-40B4-BE49-F238E27FC236}">
                <a16:creationId xmlns:a16="http://schemas.microsoft.com/office/drawing/2014/main" id="{FC5C2649-18C1-0E7A-E1D4-9F1A5EB14453}"/>
              </a:ext>
            </a:extLst>
          </p:cNvPr>
          <p:cNvSpPr txBox="1"/>
          <p:nvPr/>
        </p:nvSpPr>
        <p:spPr>
          <a:xfrm>
            <a:off x="8123695" y="387457"/>
            <a:ext cx="388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bg1"/>
                </a:solidFill>
                <a:latin typeface="Roboto"/>
                <a:ea typeface="Roboto"/>
                <a:cs typeface="Roboto"/>
              </a:rPr>
              <a:t>CONTACT THE IPC</a:t>
            </a:r>
            <a:endParaRPr lang="en-US" sz="3200" b="1">
              <a:solidFill>
                <a:schemeClr val="bg1"/>
              </a:solidFill>
              <a:cs typeface="Calibri"/>
            </a:endParaRPr>
          </a:p>
        </p:txBody>
      </p:sp>
      <p:pic>
        <p:nvPicPr>
          <p:cNvPr id="4" name="Picture 3" descr="A white logo with a person in the middle&#10;&#10;Description automatically generated">
            <a:extLst>
              <a:ext uri="{FF2B5EF4-FFF2-40B4-BE49-F238E27FC236}">
                <a16:creationId xmlns:a16="http://schemas.microsoft.com/office/drawing/2014/main" id="{1E18A8A0-E8FC-5837-7C79-A6D3D4EBE8A0}"/>
              </a:ext>
            </a:extLst>
          </p:cNvPr>
          <p:cNvPicPr>
            <a:picLocks noChangeAspect="1"/>
          </p:cNvPicPr>
          <p:nvPr/>
        </p:nvPicPr>
        <p:blipFill rotWithShape="1">
          <a:blip r:embed="rId12"/>
          <a:srcRect l="1331" r="48760"/>
          <a:stretch/>
        </p:blipFill>
        <p:spPr>
          <a:xfrm>
            <a:off x="590785" y="4735934"/>
            <a:ext cx="976650" cy="2150090"/>
          </a:xfrm>
          <a:prstGeom prst="rect">
            <a:avLst/>
          </a:prstGeom>
        </p:spPr>
      </p:pic>
    </p:spTree>
    <p:extLst>
      <p:ext uri="{BB962C8B-B14F-4D97-AF65-F5344CB8AC3E}">
        <p14:creationId xmlns:p14="http://schemas.microsoft.com/office/powerpoint/2010/main" val="2485812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posing for a photo&#10;&#10;Description automatically generated">
            <a:extLst>
              <a:ext uri="{FF2B5EF4-FFF2-40B4-BE49-F238E27FC236}">
                <a16:creationId xmlns:a16="http://schemas.microsoft.com/office/drawing/2014/main" id="{CC1C60EB-64DF-6D97-CC23-2F9C00B47A2C}"/>
              </a:ext>
            </a:extLst>
          </p:cNvPr>
          <p:cNvPicPr>
            <a:picLocks noChangeAspect="1"/>
          </p:cNvPicPr>
          <p:nvPr/>
        </p:nvPicPr>
        <p:blipFill rotWithShape="1">
          <a:blip r:embed="rId2"/>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053D970C-A11C-EB8D-DB06-8DC31DC4074F}"/>
              </a:ext>
            </a:extLst>
          </p:cNvPr>
          <p:cNvSpPr>
            <a:spLocks noGrp="1"/>
          </p:cNvSpPr>
          <p:nvPr>
            <p:ph idx="1"/>
          </p:nvPr>
        </p:nvSpPr>
        <p:spPr>
          <a:xfrm>
            <a:off x="7172951" y="384048"/>
            <a:ext cx="4972867" cy="6441714"/>
          </a:xfrm>
        </p:spPr>
        <p:txBody>
          <a:bodyPr vert="horz" lIns="91440" tIns="45720" rIns="91440" bIns="45720" rtlCol="0" anchor="t">
            <a:noAutofit/>
          </a:bodyPr>
          <a:lstStyle/>
          <a:p>
            <a:pPr marL="0" indent="0">
              <a:buNone/>
            </a:pPr>
            <a:r>
              <a:rPr lang="en-US" sz="1700" b="1" i="0">
                <a:effectLst/>
                <a:latin typeface="Roboto"/>
                <a:ea typeface="Roboto"/>
                <a:cs typeface="Roboto"/>
              </a:rPr>
              <a:t>What is the IPC?</a:t>
            </a:r>
          </a:p>
          <a:p>
            <a:r>
              <a:rPr lang="en-US" sz="1700">
                <a:latin typeface="Roboto"/>
                <a:ea typeface="Roboto"/>
                <a:cs typeface="Roboto"/>
              </a:rPr>
              <a:t>The Office of the Information and Privacy Commissioner of Ontario (IPC) oversees Ontario’s access and privacy laws. </a:t>
            </a:r>
          </a:p>
          <a:p>
            <a:pPr>
              <a:buFont typeface="Arial" panose="020B0604020202020204" pitchFamily="34" charset="0"/>
              <a:buChar char="•"/>
            </a:pPr>
            <a:r>
              <a:rPr lang="en-US" sz="1700">
                <a:latin typeface="Roboto"/>
                <a:ea typeface="Roboto"/>
                <a:cs typeface="Roboto"/>
              </a:rPr>
              <a:t>These laws give the public the right to access their personal information as well as general information from public institutions.</a:t>
            </a:r>
          </a:p>
          <a:p>
            <a:pPr>
              <a:buFont typeface="Arial" panose="020B0604020202020204" pitchFamily="34" charset="0"/>
              <a:buChar char="•"/>
            </a:pPr>
            <a:r>
              <a:rPr lang="en-US" sz="1700">
                <a:latin typeface="Roboto"/>
                <a:ea typeface="Roboto"/>
                <a:cs typeface="Roboto"/>
              </a:rPr>
              <a:t>The laws also set rules to ensure that personal information held by public institutions, health care providers, and child and family service providers is private and secure.</a:t>
            </a:r>
          </a:p>
          <a:p>
            <a:pPr marL="0" indent="0">
              <a:buNone/>
            </a:pPr>
            <a:endParaRPr lang="en-US" sz="1700">
              <a:latin typeface="Roboto"/>
              <a:ea typeface="Calibri"/>
              <a:cs typeface="Calibri"/>
            </a:endParaRPr>
          </a:p>
          <a:p>
            <a:pPr marL="0" indent="0">
              <a:buNone/>
            </a:pPr>
            <a:r>
              <a:rPr lang="en-US" sz="1700" b="1" i="0">
                <a:effectLst/>
                <a:latin typeface="Roboto"/>
                <a:ea typeface="Roboto"/>
                <a:cs typeface="Roboto"/>
              </a:rPr>
              <a:t>What is the Youth Advisory Council?</a:t>
            </a:r>
          </a:p>
          <a:p>
            <a:r>
              <a:rPr lang="en-US" sz="1700" b="0" i="0">
                <a:effectLst/>
                <a:latin typeface="Roboto"/>
                <a:ea typeface="Roboto"/>
                <a:cs typeface="Roboto"/>
              </a:rPr>
              <a:t>The IPC’s Youth Advisory Council is a group of ten young people between the ages of 15 and 24.</a:t>
            </a:r>
            <a:r>
              <a:rPr lang="en-US" sz="1700">
                <a:latin typeface="Roboto"/>
                <a:ea typeface="Roboto"/>
                <a:cs typeface="Roboto"/>
              </a:rPr>
              <a:t> </a:t>
            </a:r>
            <a:endParaRPr lang="en-US" sz="1700" b="0" i="0">
              <a:effectLst/>
              <a:latin typeface="Roboto"/>
              <a:ea typeface="Roboto"/>
              <a:cs typeface="Roboto"/>
            </a:endParaRPr>
          </a:p>
          <a:p>
            <a:r>
              <a:rPr lang="en-US" sz="1700">
                <a:latin typeface="Roboto"/>
                <a:ea typeface="Roboto"/>
                <a:cs typeface="Roboto"/>
              </a:rPr>
              <a:t>The</a:t>
            </a:r>
            <a:r>
              <a:rPr lang="en-US" sz="1700" b="0" i="0">
                <a:effectLst/>
                <a:latin typeface="Roboto"/>
                <a:ea typeface="Roboto"/>
                <a:cs typeface="Roboto"/>
              </a:rPr>
              <a:t> members help the IPC stand up for the </a:t>
            </a:r>
            <a:r>
              <a:rPr lang="en-US" sz="1700" b="1" i="0" u="none" strike="noStrike">
                <a:effectLst/>
                <a:latin typeface="Roboto"/>
                <a:ea typeface="Roboto"/>
                <a:cs typeface="Roboto"/>
                <a:hlinkClick r:id="rId3">
                  <a:extLst>
                    <a:ext uri="{A12FA001-AC4F-418D-AE19-62706E023703}">
                      <ahyp:hlinkClr xmlns:ahyp="http://schemas.microsoft.com/office/drawing/2018/hyperlinkcolor" val="tx"/>
                    </a:ext>
                  </a:extLst>
                </a:hlinkClick>
              </a:rPr>
              <a:t>access</a:t>
            </a:r>
            <a:r>
              <a:rPr lang="en-US" sz="1700" b="0" i="0">
                <a:effectLst/>
                <a:latin typeface="Roboto"/>
                <a:ea typeface="Roboto"/>
                <a:cs typeface="Roboto"/>
              </a:rPr>
              <a:t> and </a:t>
            </a:r>
            <a:r>
              <a:rPr lang="en-US" sz="1700" b="1" i="0" u="none" strike="noStrike">
                <a:effectLst/>
                <a:latin typeface="Roboto"/>
                <a:ea typeface="Roboto"/>
                <a:cs typeface="Roboto"/>
                <a:hlinkClick r:id="rId4">
                  <a:extLst>
                    <a:ext uri="{A12FA001-AC4F-418D-AE19-62706E023703}">
                      <ahyp:hlinkClr xmlns:ahyp="http://schemas.microsoft.com/office/drawing/2018/hyperlinkcolor" val="tx"/>
                    </a:ext>
                  </a:extLst>
                </a:hlinkClick>
              </a:rPr>
              <a:t>privacy</a:t>
            </a:r>
            <a:r>
              <a:rPr lang="en-US" sz="1700" b="0" i="0">
                <a:effectLst/>
                <a:latin typeface="Roboto"/>
                <a:ea typeface="Roboto"/>
                <a:cs typeface="Roboto"/>
              </a:rPr>
              <a:t> rights of children and youth.</a:t>
            </a:r>
          </a:p>
          <a:p>
            <a:r>
              <a:rPr lang="en-US" sz="1700">
                <a:latin typeface="Roboto"/>
                <a:ea typeface="Roboto"/>
                <a:cs typeface="Roboto"/>
              </a:rPr>
              <a:t>If you are interested in joining the Youth Advisory Council, email </a:t>
            </a:r>
            <a:r>
              <a:rPr lang="en-US" sz="1700">
                <a:latin typeface="Roboto"/>
                <a:ea typeface="Roboto"/>
                <a:cs typeface="Roboto"/>
                <a:hlinkClick r:id="rId5"/>
              </a:rPr>
              <a:t>youthcouncil@ipc.on.ca</a:t>
            </a:r>
            <a:r>
              <a:rPr lang="en-US" sz="1700">
                <a:latin typeface="Roboto"/>
                <a:ea typeface="Roboto"/>
                <a:cs typeface="Roboto"/>
              </a:rPr>
              <a:t> or visit this </a:t>
            </a:r>
            <a:r>
              <a:rPr lang="en-US" sz="1700">
                <a:latin typeface="Roboto"/>
                <a:ea typeface="Roboto"/>
                <a:cs typeface="Roboto"/>
                <a:hlinkClick r:id="rId6"/>
              </a:rPr>
              <a:t>webpage</a:t>
            </a:r>
            <a:r>
              <a:rPr lang="en-US" sz="1700">
                <a:latin typeface="Roboto"/>
                <a:ea typeface="Roboto"/>
                <a:cs typeface="Roboto"/>
              </a:rPr>
              <a:t>.</a:t>
            </a:r>
          </a:p>
          <a:p>
            <a:pPr marL="0" indent="0">
              <a:buNone/>
            </a:pPr>
            <a:endParaRPr lang="en-US" sz="1700" b="0" i="0">
              <a:effectLst/>
              <a:latin typeface="Roboto"/>
              <a:ea typeface="Roboto"/>
              <a:cs typeface="Roboto"/>
            </a:endParaRPr>
          </a:p>
          <a:p>
            <a:pPr>
              <a:buFont typeface="Arial" panose="020B0604020202020204" pitchFamily="34" charset="0"/>
              <a:buChar char="•"/>
            </a:pPr>
            <a:endParaRPr lang="en-US" sz="1700" b="0" i="0">
              <a:effectLst/>
              <a:latin typeface="Roboto"/>
              <a:ea typeface="Roboto"/>
              <a:cs typeface="Roboto"/>
            </a:endParaRPr>
          </a:p>
          <a:p>
            <a:endParaRPr lang="en-CA" sz="1700">
              <a:latin typeface="Roboto"/>
              <a:ea typeface="Roboto"/>
              <a:cs typeface="Roboto"/>
            </a:endParaRPr>
          </a:p>
        </p:txBody>
      </p:sp>
    </p:spTree>
    <p:extLst>
      <p:ext uri="{BB962C8B-B14F-4D97-AF65-F5344CB8AC3E}">
        <p14:creationId xmlns:p14="http://schemas.microsoft.com/office/powerpoint/2010/main" val="349116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dotted line in a black background&#10;&#10;Description automatically generated">
            <a:extLst>
              <a:ext uri="{FF2B5EF4-FFF2-40B4-BE49-F238E27FC236}">
                <a16:creationId xmlns:a16="http://schemas.microsoft.com/office/drawing/2014/main" id="{A1FD9703-A946-3632-49FE-F6A18E944725}"/>
              </a:ext>
            </a:extLst>
          </p:cNvPr>
          <p:cNvPicPr>
            <a:picLocks noChangeAspect="1"/>
          </p:cNvPicPr>
          <p:nvPr/>
        </p:nvPicPr>
        <p:blipFill rotWithShape="1">
          <a:blip r:embed="rId3"/>
          <a:srcRect t="107" r="17797" b="-377"/>
          <a:stretch/>
        </p:blipFill>
        <p:spPr>
          <a:xfrm flipH="1" flipV="1">
            <a:off x="-787830" y="-2808635"/>
            <a:ext cx="8175357" cy="5608038"/>
          </a:xfrm>
          <a:prstGeom prst="rect">
            <a:avLst/>
          </a:prstGeom>
        </p:spPr>
      </p:pic>
      <p:pic>
        <p:nvPicPr>
          <p:cNvPr id="12" name="Picture 11" descr="A dotted line in a black background&#10;&#10;Description automatically generated">
            <a:extLst>
              <a:ext uri="{FF2B5EF4-FFF2-40B4-BE49-F238E27FC236}">
                <a16:creationId xmlns:a16="http://schemas.microsoft.com/office/drawing/2014/main" id="{96502141-EC77-BB33-ADA2-20E2748FE921}"/>
              </a:ext>
            </a:extLst>
          </p:cNvPr>
          <p:cNvPicPr>
            <a:picLocks noChangeAspect="1"/>
          </p:cNvPicPr>
          <p:nvPr/>
        </p:nvPicPr>
        <p:blipFill rotWithShape="1">
          <a:blip r:embed="rId3"/>
          <a:srcRect t="107" r="17797" b="-377"/>
          <a:stretch/>
        </p:blipFill>
        <p:spPr>
          <a:xfrm>
            <a:off x="-1330271" y="2241230"/>
            <a:ext cx="8175357" cy="5608038"/>
          </a:xfrm>
          <a:prstGeom prst="rect">
            <a:avLst/>
          </a:prstGeom>
        </p:spPr>
      </p:pic>
      <p:pic>
        <p:nvPicPr>
          <p:cNvPr id="4" name="Picture 3" descr="A person and person holding a puzzle piece&#10;&#10;Description automatically generated">
            <a:extLst>
              <a:ext uri="{FF2B5EF4-FFF2-40B4-BE49-F238E27FC236}">
                <a16:creationId xmlns:a16="http://schemas.microsoft.com/office/drawing/2014/main" id="{FE91C4D8-78A3-6909-26C3-189948052A46}"/>
              </a:ext>
            </a:extLst>
          </p:cNvPr>
          <p:cNvPicPr>
            <a:picLocks noChangeAspect="1"/>
          </p:cNvPicPr>
          <p:nvPr/>
        </p:nvPicPr>
        <p:blipFill rotWithShape="1">
          <a:blip r:embed="rId4"/>
          <a:srcRect l="18174" r="19448" b="-256"/>
          <a:stretch/>
        </p:blipFill>
        <p:spPr>
          <a:xfrm>
            <a:off x="-3588" y="894382"/>
            <a:ext cx="5558761" cy="5069256"/>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540643" y="0"/>
            <a:ext cx="6653386" cy="68572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876925" y="2558826"/>
            <a:ext cx="5784690" cy="2367614"/>
          </a:xfrm>
        </p:spPr>
        <p:txBody>
          <a:bodyPr anchor="ctr">
            <a:noAutofit/>
          </a:bodyPr>
          <a:lstStyle/>
          <a:p>
            <a:pPr algn="r">
              <a:lnSpc>
                <a:spcPts val="6000"/>
              </a:lnSpc>
            </a:pPr>
            <a:r>
              <a:rPr lang="en-US" sz="4800" b="1">
                <a:solidFill>
                  <a:schemeClr val="bg1"/>
                </a:solidFill>
                <a:latin typeface="Roboto"/>
                <a:ea typeface="+mj-lt"/>
                <a:cs typeface="+mj-lt"/>
              </a:rPr>
              <a:t>What words come to mind when you think of privacy?</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5" name="Picture 4" descr="A black background with yellow and green circles&#10;&#10;Description automatically generated">
            <a:extLst>
              <a:ext uri="{FF2B5EF4-FFF2-40B4-BE49-F238E27FC236}">
                <a16:creationId xmlns:a16="http://schemas.microsoft.com/office/drawing/2014/main" id="{B091C192-3C5D-3849-B518-C16931698FDC}"/>
              </a:ext>
            </a:extLst>
          </p:cNvPr>
          <p:cNvPicPr>
            <a:picLocks noChangeAspect="1"/>
          </p:cNvPicPr>
          <p:nvPr/>
        </p:nvPicPr>
        <p:blipFill rotWithShape="1">
          <a:blip r:embed="rId7"/>
          <a:srcRect l="67263" r="-179" b="37778"/>
          <a:stretch/>
        </p:blipFill>
        <p:spPr>
          <a:xfrm flipH="1">
            <a:off x="5551715" y="5443"/>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D5D13ADA-1B7A-0FA3-5A89-B63833814034}"/>
              </a:ext>
            </a:extLst>
          </p:cNvPr>
          <p:cNvPicPr>
            <a:picLocks noChangeAspect="1"/>
          </p:cNvPicPr>
          <p:nvPr/>
        </p:nvPicPr>
        <p:blipFill rotWithShape="1">
          <a:blip r:embed="rId7"/>
          <a:srcRect l="67263" r="-179" b="37778"/>
          <a:stretch/>
        </p:blipFill>
        <p:spPr>
          <a:xfrm rot="10800000" flipH="1">
            <a:off x="10036629" y="4642757"/>
            <a:ext cx="2158960" cy="2209803"/>
          </a:xfrm>
          <a:prstGeom prst="rect">
            <a:avLst/>
          </a:prstGeom>
        </p:spPr>
      </p:pic>
      <p:sp>
        <p:nvSpPr>
          <p:cNvPr id="6" name="TextBox 5">
            <a:extLst>
              <a:ext uri="{FF2B5EF4-FFF2-40B4-BE49-F238E27FC236}">
                <a16:creationId xmlns:a16="http://schemas.microsoft.com/office/drawing/2014/main" id="{65FACCF3-6C12-B165-56C6-8652A84BEEC1}"/>
              </a:ext>
            </a:extLst>
          </p:cNvPr>
          <p:cNvSpPr txBox="1"/>
          <p:nvPr/>
        </p:nvSpPr>
        <p:spPr>
          <a:xfrm>
            <a:off x="6091165" y="2010585"/>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spTree>
    <p:extLst>
      <p:ext uri="{BB962C8B-B14F-4D97-AF65-F5344CB8AC3E}">
        <p14:creationId xmlns:p14="http://schemas.microsoft.com/office/powerpoint/2010/main" val="108623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Person raising fist">
            <a:extLst>
              <a:ext uri="{FF2B5EF4-FFF2-40B4-BE49-F238E27FC236}">
                <a16:creationId xmlns:a16="http://schemas.microsoft.com/office/drawing/2014/main" id="{04E83BAB-2245-D796-EA86-E19ACCCB6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9F263-9C97-3BCF-B416-CB7565DF6935}"/>
              </a:ext>
            </a:extLst>
          </p:cNvPr>
          <p:cNvSpPr>
            <a:spLocks noGrp="1"/>
          </p:cNvSpPr>
          <p:nvPr>
            <p:ph type="title"/>
          </p:nvPr>
        </p:nvSpPr>
        <p:spPr>
          <a:xfrm>
            <a:off x="194240" y="3110216"/>
            <a:ext cx="10065327" cy="2387600"/>
          </a:xfrm>
        </p:spPr>
        <p:txBody>
          <a:bodyPr vert="horz" lIns="91440" tIns="45720" rIns="91440" bIns="45720" rtlCol="0" anchor="b">
            <a:normAutofit/>
          </a:bodyPr>
          <a:lstStyle/>
          <a:p>
            <a:pPr fontAlgn="t">
              <a:spcBef>
                <a:spcPts val="0"/>
              </a:spcBef>
            </a:pPr>
            <a:r>
              <a:rPr lang="en-US" b="1">
                <a:solidFill>
                  <a:schemeClr val="bg1"/>
                </a:solidFill>
                <a:effectLst/>
                <a:latin typeface="Roboto"/>
                <a:ea typeface="Roboto"/>
                <a:cs typeface="Roboto"/>
              </a:rPr>
              <a:t>What are your privacy rights?</a:t>
            </a:r>
            <a:r>
              <a:rPr lang="en-US" b="1">
                <a:solidFill>
                  <a:schemeClr val="bg1"/>
                </a:solidFill>
                <a:latin typeface="Roboto"/>
                <a:ea typeface="Roboto"/>
                <a:cs typeface="Roboto"/>
              </a:rPr>
              <a:t> </a:t>
            </a:r>
            <a:endParaRPr lang="en-US" b="1">
              <a:solidFill>
                <a:schemeClr val="bg1"/>
              </a:solidFill>
              <a:effectLst/>
              <a:latin typeface="Roboto"/>
              <a:ea typeface="Roboto"/>
              <a:cs typeface="Roboto"/>
            </a:endParaRP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16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A90252-7E88-C5B5-3167-9DA584A6EC40}"/>
              </a:ext>
            </a:extLst>
          </p:cNvPr>
          <p:cNvSpPr/>
          <p:nvPr/>
        </p:nvSpPr>
        <p:spPr>
          <a:xfrm>
            <a:off x="0" y="5934528"/>
            <a:ext cx="12186557" cy="918935"/>
          </a:xfrm>
          <a:prstGeom prst="rect">
            <a:avLst/>
          </a:prstGeom>
          <a:solidFill>
            <a:srgbClr val="38A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7DE259-2E45-73E7-0779-388D71CD291D}"/>
              </a:ext>
            </a:extLst>
          </p:cNvPr>
          <p:cNvSpPr>
            <a:spLocks noGrp="1"/>
          </p:cNvSpPr>
          <p:nvPr>
            <p:ph idx="1"/>
          </p:nvPr>
        </p:nvSpPr>
        <p:spPr>
          <a:xfrm>
            <a:off x="308890" y="760057"/>
            <a:ext cx="7234091" cy="5259008"/>
          </a:xfrm>
        </p:spPr>
        <p:txBody>
          <a:bodyPr anchor="ctr">
            <a:normAutofit/>
          </a:bodyPr>
          <a:lstStyle/>
          <a:p>
            <a:pPr marL="0" indent="0">
              <a:buNone/>
            </a:pPr>
            <a:r>
              <a:rPr lang="en-US" sz="2200">
                <a:latin typeface="Roboto"/>
                <a:ea typeface="Roboto"/>
                <a:cs typeface="Roboto"/>
              </a:rPr>
              <a:t>Canada’s privacy laws require </a:t>
            </a:r>
            <a:r>
              <a:rPr lang="en-US" sz="2200" b="1">
                <a:latin typeface="Roboto"/>
                <a:ea typeface="Roboto"/>
                <a:cs typeface="Roboto"/>
              </a:rPr>
              <a:t>all</a:t>
            </a:r>
            <a:r>
              <a:rPr lang="en-US" sz="2200">
                <a:latin typeface="Roboto"/>
                <a:ea typeface="Roboto"/>
                <a:cs typeface="Roboto"/>
              </a:rPr>
              <a:t> levels of government and other public institutions to protect your personal information.  </a:t>
            </a:r>
            <a:endParaRPr lang="en-US" sz="2200">
              <a:latin typeface="Roboto"/>
              <a:ea typeface="Roboto"/>
              <a:cs typeface="Calibri"/>
            </a:endParaRPr>
          </a:p>
          <a:p>
            <a:pPr marL="0" indent="0">
              <a:buNone/>
            </a:pPr>
            <a:r>
              <a:rPr lang="en-US" sz="2200">
                <a:latin typeface="Roboto"/>
                <a:ea typeface="Roboto"/>
                <a:cs typeface="Roboto"/>
              </a:rPr>
              <a:t>This means: </a:t>
            </a:r>
          </a:p>
          <a:p>
            <a:pPr marL="355600" indent="-355600"/>
            <a:r>
              <a:rPr lang="en-US" sz="2200">
                <a:latin typeface="Roboto"/>
                <a:ea typeface="Roboto"/>
                <a:cs typeface="Roboto"/>
              </a:rPr>
              <a:t>limiting the amount of personal information they collect, use, and disclose about you </a:t>
            </a:r>
          </a:p>
          <a:p>
            <a:pPr marL="355600" indent="-355600"/>
            <a:r>
              <a:rPr lang="en-US" sz="2200">
                <a:latin typeface="Roboto"/>
                <a:ea typeface="Roboto"/>
                <a:cs typeface="Calibri" panose="020F0502020204030204"/>
              </a:rPr>
              <a:t>these laws also require public institutions to keep your personal information safe and secure</a:t>
            </a:r>
          </a:p>
          <a:p>
            <a:pPr marL="0" indent="0">
              <a:buNone/>
            </a:pPr>
            <a:r>
              <a:rPr lang="en-US" sz="2200">
                <a:latin typeface="Roboto"/>
                <a:ea typeface="Roboto"/>
                <a:cs typeface="Roboto"/>
              </a:rPr>
              <a:t>You also have the right to:</a:t>
            </a:r>
          </a:p>
          <a:p>
            <a:pPr marL="342900" indent="-342900"/>
            <a:r>
              <a:rPr lang="en-US" sz="2200">
                <a:latin typeface="Roboto"/>
                <a:ea typeface="Roboto"/>
                <a:cs typeface="Roboto"/>
              </a:rPr>
              <a:t>see</a:t>
            </a:r>
            <a:r>
              <a:rPr lang="en-US" sz="2200" b="1">
                <a:latin typeface="Roboto"/>
                <a:ea typeface="Roboto"/>
                <a:cs typeface="Roboto"/>
              </a:rPr>
              <a:t> </a:t>
            </a:r>
            <a:r>
              <a:rPr lang="en-US" sz="2200">
                <a:latin typeface="Roboto"/>
                <a:ea typeface="Roboto"/>
                <a:cs typeface="Roboto"/>
              </a:rPr>
              <a:t>or get a copy of your personal information</a:t>
            </a:r>
            <a:endParaRPr lang="en-US" sz="2200">
              <a:latin typeface="Roboto"/>
              <a:ea typeface="Roboto"/>
              <a:cs typeface="Calibri" panose="020F0502020204030204"/>
            </a:endParaRPr>
          </a:p>
          <a:p>
            <a:pPr marL="342900" indent="-342900"/>
            <a:r>
              <a:rPr lang="en-US" sz="2200">
                <a:latin typeface="Roboto"/>
                <a:ea typeface="Roboto"/>
                <a:cs typeface="Roboto"/>
              </a:rPr>
              <a:t>request </a:t>
            </a:r>
            <a:r>
              <a:rPr lang="en-US" sz="2200" b="1">
                <a:latin typeface="Roboto"/>
                <a:ea typeface="Roboto"/>
                <a:cs typeface="Roboto"/>
              </a:rPr>
              <a:t>corrections </a:t>
            </a:r>
            <a:r>
              <a:rPr lang="en-US" sz="2200">
                <a:latin typeface="Roboto"/>
                <a:ea typeface="Roboto"/>
                <a:cs typeface="Roboto"/>
              </a:rPr>
              <a:t>to your information if you believe your information is incorrect, or information is missing</a:t>
            </a:r>
            <a:endParaRPr lang="en-CA" sz="2200">
              <a:latin typeface="Roboto"/>
              <a:ea typeface="Roboto"/>
              <a:cs typeface="Roboto"/>
            </a:endParaRPr>
          </a:p>
        </p:txBody>
      </p:sp>
      <p:sp>
        <p:nvSpPr>
          <p:cNvPr id="9" name="Title 8">
            <a:extLst>
              <a:ext uri="{FF2B5EF4-FFF2-40B4-BE49-F238E27FC236}">
                <a16:creationId xmlns:a16="http://schemas.microsoft.com/office/drawing/2014/main" id="{18C05822-8011-00F1-37D2-0B41E54ED09F}"/>
              </a:ext>
            </a:extLst>
          </p:cNvPr>
          <p:cNvSpPr>
            <a:spLocks noGrp="1"/>
          </p:cNvSpPr>
          <p:nvPr>
            <p:ph type="title"/>
          </p:nvPr>
        </p:nvSpPr>
        <p:spPr>
          <a:xfrm>
            <a:off x="313334" y="4907"/>
            <a:ext cx="10515600" cy="1325563"/>
          </a:xfrm>
        </p:spPr>
        <p:txBody>
          <a:bodyPr/>
          <a:lstStyle/>
          <a:p>
            <a:r>
              <a:rPr lang="en-US" b="1">
                <a:latin typeface="Roboto"/>
                <a:ea typeface="Roboto"/>
                <a:cs typeface="Roboto"/>
              </a:rPr>
              <a:t>Governments and public institutions</a:t>
            </a:r>
          </a:p>
        </p:txBody>
      </p:sp>
      <p:pic>
        <p:nvPicPr>
          <p:cNvPr id="4" name="Picture 3" descr="A person standing next to a gavel&#10;&#10;Description automatically generated">
            <a:extLst>
              <a:ext uri="{FF2B5EF4-FFF2-40B4-BE49-F238E27FC236}">
                <a16:creationId xmlns:a16="http://schemas.microsoft.com/office/drawing/2014/main" id="{C9923611-249B-E507-DE5E-4EB21B94508C}"/>
              </a:ext>
            </a:extLst>
          </p:cNvPr>
          <p:cNvPicPr>
            <a:picLocks noChangeAspect="1"/>
          </p:cNvPicPr>
          <p:nvPr/>
        </p:nvPicPr>
        <p:blipFill>
          <a:blip r:embed="rId2"/>
          <a:stretch>
            <a:fillRect/>
          </a:stretch>
        </p:blipFill>
        <p:spPr>
          <a:xfrm>
            <a:off x="5594350" y="1104900"/>
            <a:ext cx="7823200" cy="4445000"/>
          </a:xfrm>
          <a:prstGeom prst="rect">
            <a:avLst/>
          </a:prstGeom>
        </p:spPr>
      </p:pic>
    </p:spTree>
    <p:extLst>
      <p:ext uri="{BB962C8B-B14F-4D97-AF65-F5344CB8AC3E}">
        <p14:creationId xmlns:p14="http://schemas.microsoft.com/office/powerpoint/2010/main" val="222926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048255A-091C-604A-F3A3-327676DEDE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419CA-1F24-6FDB-E313-DA270D2B54F6}"/>
              </a:ext>
            </a:extLst>
          </p:cNvPr>
          <p:cNvSpPr>
            <a:spLocks noGrp="1"/>
          </p:cNvSpPr>
          <p:nvPr>
            <p:ph idx="1"/>
          </p:nvPr>
        </p:nvSpPr>
        <p:spPr>
          <a:xfrm>
            <a:off x="572493" y="1547876"/>
            <a:ext cx="5515887" cy="5012236"/>
          </a:xfrm>
        </p:spPr>
        <p:txBody>
          <a:bodyPr anchor="t">
            <a:noAutofit/>
          </a:bodyPr>
          <a:lstStyle/>
          <a:p>
            <a:pPr marL="0" indent="0">
              <a:buNone/>
            </a:pPr>
            <a:r>
              <a:rPr lang="en-US" sz="2400" b="1">
                <a:latin typeface="Roboto"/>
                <a:ea typeface="Roboto"/>
                <a:cs typeface="Roboto"/>
              </a:rPr>
              <a:t>Attending secondary school? </a:t>
            </a:r>
            <a:endParaRPr lang="en-US" sz="2400">
              <a:latin typeface="Calibri" panose="020F0502020204030204"/>
              <a:ea typeface="Calibri" panose="020F0502020204030204"/>
              <a:cs typeface="Calibri" panose="020F0502020204030204"/>
            </a:endParaRPr>
          </a:p>
          <a:p>
            <a:pPr marL="0" indent="0">
              <a:buNone/>
            </a:pPr>
            <a:r>
              <a:rPr lang="en-US" sz="2000">
                <a:latin typeface="Roboto"/>
                <a:ea typeface="Roboto"/>
                <a:cs typeface="Roboto"/>
              </a:rPr>
              <a:t>In Ontario, MFIPPA (the </a:t>
            </a:r>
            <a:r>
              <a:rPr lang="en-US" sz="2000" i="1">
                <a:latin typeface="Roboto"/>
                <a:ea typeface="Roboto"/>
                <a:cs typeface="Roboto"/>
              </a:rPr>
              <a:t>Municipal</a:t>
            </a:r>
            <a:r>
              <a:rPr lang="en-US" sz="2000">
                <a:latin typeface="Roboto"/>
                <a:ea typeface="Roboto"/>
                <a:cs typeface="Roboto"/>
              </a:rPr>
              <a:t> </a:t>
            </a:r>
            <a:r>
              <a:rPr lang="en-US" sz="2000" i="1">
                <a:latin typeface="Roboto"/>
                <a:ea typeface="Roboto"/>
                <a:cs typeface="Roboto"/>
              </a:rPr>
              <a:t>Freedom of Information and Protection of Privacy Act) </a:t>
            </a:r>
            <a:r>
              <a:rPr lang="en-US" sz="2000">
                <a:latin typeface="Roboto"/>
                <a:ea typeface="Roboto"/>
                <a:cs typeface="Roboto"/>
              </a:rPr>
              <a:t>requires municipalities, police service boards, schools and school boards, libraries, and transit commissions (among others) to protect your personal information.</a:t>
            </a:r>
            <a:endParaRPr lang="en-US" sz="2000">
              <a:ea typeface="Calibri"/>
              <a:cs typeface="Calibri"/>
            </a:endParaRPr>
          </a:p>
          <a:p>
            <a:pPr marL="457200" lvl="1" indent="0">
              <a:buNone/>
            </a:pPr>
            <a:endParaRPr lang="en-US" sz="2000">
              <a:latin typeface="Roboto"/>
              <a:ea typeface="Roboto"/>
              <a:cs typeface="Roboto"/>
            </a:endParaRPr>
          </a:p>
          <a:p>
            <a:pPr marL="0" indent="0">
              <a:buNone/>
            </a:pPr>
            <a:r>
              <a:rPr lang="en-US" sz="2400" b="1">
                <a:latin typeface="Roboto"/>
                <a:ea typeface="Roboto"/>
                <a:cs typeface="Roboto"/>
              </a:rPr>
              <a:t>How about post-secondary school? </a:t>
            </a:r>
          </a:p>
          <a:p>
            <a:pPr marL="0" indent="0">
              <a:buNone/>
            </a:pPr>
            <a:r>
              <a:rPr lang="en-US" sz="2000">
                <a:latin typeface="Roboto"/>
                <a:ea typeface="Roboto"/>
                <a:cs typeface="Roboto"/>
              </a:rPr>
              <a:t>In Ontario, FIPPA (the </a:t>
            </a:r>
            <a:r>
              <a:rPr lang="en-US" sz="2000" i="1">
                <a:latin typeface="Roboto"/>
                <a:ea typeface="Roboto"/>
                <a:cs typeface="Roboto"/>
              </a:rPr>
              <a:t>Freedom of Information and Protection of Privacy Act)</a:t>
            </a:r>
            <a:r>
              <a:rPr lang="en-US" sz="2000">
                <a:latin typeface="Roboto"/>
                <a:ea typeface="Roboto"/>
                <a:cs typeface="Roboto"/>
              </a:rPr>
              <a:t> requires provincial ministries, community colleges, universities, and other provincial institutions to protect your personal information. </a:t>
            </a:r>
            <a:endParaRPr lang="en-US" sz="2000">
              <a:ea typeface="Calibri"/>
              <a:cs typeface="Calibri"/>
            </a:endParaRPr>
          </a:p>
          <a:p>
            <a:pPr lvl="1"/>
            <a:endParaRPr lang="en-US" sz="2000"/>
          </a:p>
          <a:p>
            <a:pPr marL="457200" lvl="1" indent="0">
              <a:buNone/>
            </a:pPr>
            <a:endParaRPr lang="en-US" sz="2000"/>
          </a:p>
          <a:p>
            <a:pPr lvl="1"/>
            <a:endParaRPr lang="en-US" sz="2000"/>
          </a:p>
          <a:p>
            <a:pPr lvl="1"/>
            <a:endParaRPr lang="en-US" sz="2000"/>
          </a:p>
          <a:p>
            <a:endParaRPr lang="en-US" sz="2000"/>
          </a:p>
          <a:p>
            <a:endParaRPr lang="en-CA" sz="2000"/>
          </a:p>
        </p:txBody>
      </p:sp>
      <p:pic>
        <p:nvPicPr>
          <p:cNvPr id="6" name="Picture 5" descr="A person standing on a carpet&#10;&#10;Description automatically generated">
            <a:extLst>
              <a:ext uri="{FF2B5EF4-FFF2-40B4-BE49-F238E27FC236}">
                <a16:creationId xmlns:a16="http://schemas.microsoft.com/office/drawing/2014/main" id="{217B8711-3A6D-AF7B-28BC-25B44664C053}"/>
              </a:ext>
            </a:extLst>
          </p:cNvPr>
          <p:cNvPicPr>
            <a:picLocks noChangeAspect="1"/>
          </p:cNvPicPr>
          <p:nvPr/>
        </p:nvPicPr>
        <p:blipFill rotWithShape="1">
          <a:blip r:embed="rId3"/>
          <a:srcRect l="16658" r="15794"/>
          <a:stretch/>
        </p:blipFill>
        <p:spPr>
          <a:xfrm>
            <a:off x="6082772" y="1409700"/>
            <a:ext cx="5717921" cy="4787900"/>
          </a:xfrm>
          <a:prstGeom prst="rect">
            <a:avLst/>
          </a:prstGeom>
        </p:spPr>
      </p:pic>
      <p:sp>
        <p:nvSpPr>
          <p:cNvPr id="10" name="Rectangle 9">
            <a:extLst>
              <a:ext uri="{FF2B5EF4-FFF2-40B4-BE49-F238E27FC236}">
                <a16:creationId xmlns:a16="http://schemas.microsoft.com/office/drawing/2014/main" id="{B053BB69-1374-A57B-BE57-2E7E7F9A7FD8}"/>
              </a:ext>
            </a:extLst>
          </p:cNvPr>
          <p:cNvSpPr/>
          <p:nvPr/>
        </p:nvSpPr>
        <p:spPr>
          <a:xfrm>
            <a:off x="-76200" y="-317500"/>
            <a:ext cx="12344400" cy="1524000"/>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C265D2F-E793-23FA-DC02-7E70E4485219}"/>
              </a:ext>
            </a:extLst>
          </p:cNvPr>
          <p:cNvSpPr txBox="1">
            <a:spLocks/>
          </p:cNvSpPr>
          <p:nvPr/>
        </p:nvSpPr>
        <p:spPr>
          <a:xfrm>
            <a:off x="572493" y="-536161"/>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Roboto"/>
                <a:ea typeface="Roboto"/>
                <a:cs typeface="Roboto"/>
              </a:rPr>
              <a:t>For Example:</a:t>
            </a:r>
            <a:endParaRPr lang="en-CA" sz="3200" b="1">
              <a:solidFill>
                <a:schemeClr val="bg1"/>
              </a:solidFill>
              <a:latin typeface="Roboto"/>
              <a:ea typeface="Roboto"/>
              <a:cs typeface="Roboto"/>
            </a:endParaRPr>
          </a:p>
        </p:txBody>
      </p:sp>
    </p:spTree>
    <p:extLst>
      <p:ext uri="{BB962C8B-B14F-4D97-AF65-F5344CB8AC3E}">
        <p14:creationId xmlns:p14="http://schemas.microsoft.com/office/powerpoint/2010/main" val="411622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048255A-091C-604A-F3A3-327676DEDE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419CA-1F24-6FDB-E313-DA270D2B54F6}"/>
              </a:ext>
            </a:extLst>
          </p:cNvPr>
          <p:cNvSpPr>
            <a:spLocks noGrp="1"/>
          </p:cNvSpPr>
          <p:nvPr>
            <p:ph idx="1"/>
          </p:nvPr>
        </p:nvSpPr>
        <p:spPr>
          <a:xfrm>
            <a:off x="572493" y="1522476"/>
            <a:ext cx="6188987" cy="5202736"/>
          </a:xfrm>
        </p:spPr>
        <p:txBody>
          <a:bodyPr anchor="t">
            <a:noAutofit/>
          </a:bodyPr>
          <a:lstStyle/>
          <a:p>
            <a:pPr marL="0" indent="0">
              <a:buNone/>
            </a:pPr>
            <a:r>
              <a:rPr lang="en-US" sz="2400" b="1">
                <a:latin typeface="Roboto"/>
                <a:ea typeface="Roboto"/>
                <a:cs typeface="Roboto"/>
              </a:rPr>
              <a:t>Need to see a doctor?</a:t>
            </a:r>
            <a:endParaRPr lang="en-US">
              <a:latin typeface="Calibri" panose="020F0502020204030204"/>
              <a:ea typeface="+mn-lt"/>
              <a:cs typeface="+mn-lt"/>
            </a:endParaRPr>
          </a:p>
          <a:p>
            <a:pPr marL="0" indent="0">
              <a:buNone/>
            </a:pPr>
            <a:r>
              <a:rPr lang="en-US" sz="2000">
                <a:latin typeface="Roboto"/>
                <a:ea typeface="+mn-lt"/>
                <a:cs typeface="+mn-lt"/>
              </a:rPr>
              <a:t>In Ontario, PHIPA (the </a:t>
            </a:r>
            <a:r>
              <a:rPr lang="en-US" sz="2000" i="1">
                <a:latin typeface="Roboto"/>
                <a:ea typeface="+mn-lt"/>
                <a:cs typeface="+mn-lt"/>
              </a:rPr>
              <a:t>Personal Health Information Protection Act</a:t>
            </a:r>
            <a:r>
              <a:rPr lang="en-US" sz="2000">
                <a:latin typeface="Roboto"/>
                <a:ea typeface="+mn-lt"/>
                <a:cs typeface="+mn-lt"/>
              </a:rPr>
              <a:t>) sets the rules that health care providers must follow when they collect, use, or disclose your personal health information, and the reasonable safeguards they must have in place to keep it secure.</a:t>
            </a:r>
            <a:endParaRPr lang="en-US" sz="2000">
              <a:ea typeface="Calibri"/>
              <a:cs typeface="Calibri"/>
            </a:endParaRPr>
          </a:p>
          <a:p>
            <a:pPr marL="457200" lvl="1" indent="0">
              <a:buNone/>
            </a:pPr>
            <a:endParaRPr lang="en-US" sz="2000">
              <a:latin typeface="Roboto"/>
              <a:ea typeface="Roboto"/>
              <a:cs typeface="Roboto"/>
            </a:endParaRPr>
          </a:p>
          <a:p>
            <a:pPr marL="0" indent="0">
              <a:buNone/>
            </a:pPr>
            <a:r>
              <a:rPr lang="en-US" sz="2400" b="1">
                <a:latin typeface="Roboto"/>
                <a:ea typeface="+mn-lt"/>
                <a:cs typeface="+mn-lt"/>
              </a:rPr>
              <a:t>Receiving support from a children’s aid society, group home or other child and family service provider?</a:t>
            </a:r>
            <a:endParaRPr lang="en-US" sz="1800">
              <a:latin typeface="Roboto"/>
              <a:ea typeface="Roboto"/>
              <a:cs typeface="+mn-lt"/>
            </a:endParaRPr>
          </a:p>
          <a:p>
            <a:pPr marL="0" indent="0">
              <a:buNone/>
            </a:pPr>
            <a:r>
              <a:rPr lang="en-US" sz="2000">
                <a:latin typeface="Roboto"/>
                <a:ea typeface="+mn-lt"/>
                <a:cs typeface="+mn-lt"/>
              </a:rPr>
              <a:t>In Ontario, Part X of the CYFSA (the </a:t>
            </a:r>
            <a:r>
              <a:rPr lang="en-US" sz="2000" i="1">
                <a:latin typeface="Roboto"/>
                <a:ea typeface="+mn-lt"/>
                <a:cs typeface="+mn-lt"/>
              </a:rPr>
              <a:t>Child, Youth and Family Services Act</a:t>
            </a:r>
            <a:r>
              <a:rPr lang="en-US" sz="2000">
                <a:latin typeface="Roboto"/>
                <a:ea typeface="+mn-lt"/>
                <a:cs typeface="+mn-lt"/>
              </a:rPr>
              <a:t>) sets the rules that service providers must follow when they collect, use, or disclose your personal information.</a:t>
            </a:r>
            <a:endParaRPr lang="en-US" sz="2000">
              <a:latin typeface="Roboto"/>
              <a:ea typeface="Roboto"/>
              <a:cs typeface="Calibri"/>
            </a:endParaRPr>
          </a:p>
          <a:p>
            <a:pPr lvl="1"/>
            <a:endParaRPr lang="en-US" sz="2000"/>
          </a:p>
          <a:p>
            <a:pPr marL="457200" lvl="1" indent="0">
              <a:buNone/>
            </a:pPr>
            <a:endParaRPr lang="en-US" sz="2000"/>
          </a:p>
          <a:p>
            <a:pPr lvl="1"/>
            <a:endParaRPr lang="en-US" sz="2000"/>
          </a:p>
          <a:p>
            <a:pPr lvl="1"/>
            <a:endParaRPr lang="en-US" sz="2000"/>
          </a:p>
          <a:p>
            <a:endParaRPr lang="en-US" sz="2000"/>
          </a:p>
          <a:p>
            <a:endParaRPr lang="en-CA" sz="2000"/>
          </a:p>
        </p:txBody>
      </p:sp>
      <p:sp>
        <p:nvSpPr>
          <p:cNvPr id="6" name="Title 5">
            <a:extLst>
              <a:ext uri="{FF2B5EF4-FFF2-40B4-BE49-F238E27FC236}">
                <a16:creationId xmlns:a16="http://schemas.microsoft.com/office/drawing/2014/main" id="{7C27DF81-320C-5C30-C11B-F5FF8E6617A4}"/>
              </a:ext>
            </a:extLst>
          </p:cNvPr>
          <p:cNvSpPr>
            <a:spLocks noGrp="1"/>
          </p:cNvSpPr>
          <p:nvPr>
            <p:ph type="title"/>
          </p:nvPr>
        </p:nvSpPr>
        <p:spPr>
          <a:xfrm>
            <a:off x="838200" y="161925"/>
            <a:ext cx="10515600" cy="728663"/>
          </a:xfrm>
        </p:spPr>
        <p:txBody>
          <a:bodyPr>
            <a:normAutofit/>
          </a:bodyPr>
          <a:lstStyle/>
          <a:p>
            <a:endParaRPr lang="en-US" sz="2400"/>
          </a:p>
        </p:txBody>
      </p:sp>
      <p:sp>
        <p:nvSpPr>
          <p:cNvPr id="8" name="Rectangle 7">
            <a:extLst>
              <a:ext uri="{FF2B5EF4-FFF2-40B4-BE49-F238E27FC236}">
                <a16:creationId xmlns:a16="http://schemas.microsoft.com/office/drawing/2014/main" id="{502600F1-0513-3A84-6A23-6E4041EADC35}"/>
              </a:ext>
            </a:extLst>
          </p:cNvPr>
          <p:cNvSpPr/>
          <p:nvPr/>
        </p:nvSpPr>
        <p:spPr>
          <a:xfrm>
            <a:off x="-76200" y="-317500"/>
            <a:ext cx="12344400" cy="1524000"/>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EB8C8E-D6BF-AC0B-636F-52CC1B9E34E1}"/>
              </a:ext>
            </a:extLst>
          </p:cNvPr>
          <p:cNvSpPr txBox="1">
            <a:spLocks/>
          </p:cNvSpPr>
          <p:nvPr/>
        </p:nvSpPr>
        <p:spPr>
          <a:xfrm>
            <a:off x="572493" y="-536161"/>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Roboto"/>
                <a:ea typeface="Roboto"/>
                <a:cs typeface="Roboto"/>
              </a:rPr>
              <a:t>For Example:</a:t>
            </a:r>
            <a:endParaRPr lang="en-CA" sz="3200" b="1">
              <a:solidFill>
                <a:schemeClr val="bg1"/>
              </a:solidFill>
              <a:latin typeface="Roboto"/>
              <a:ea typeface="Roboto"/>
              <a:cs typeface="Roboto"/>
            </a:endParaRPr>
          </a:p>
        </p:txBody>
      </p:sp>
      <p:pic>
        <p:nvPicPr>
          <p:cNvPr id="11" name="Picture 10" descr="A person looking at a tablet&#10;&#10;Description automatically generated">
            <a:extLst>
              <a:ext uri="{FF2B5EF4-FFF2-40B4-BE49-F238E27FC236}">
                <a16:creationId xmlns:a16="http://schemas.microsoft.com/office/drawing/2014/main" id="{48318608-393C-95EC-CC5C-0BA62FE8F64A}"/>
              </a:ext>
            </a:extLst>
          </p:cNvPr>
          <p:cNvPicPr>
            <a:picLocks noChangeAspect="1"/>
          </p:cNvPicPr>
          <p:nvPr/>
        </p:nvPicPr>
        <p:blipFill rotWithShape="1">
          <a:blip r:embed="rId3"/>
          <a:srcRect l="20616" t="-741" r="18392"/>
          <a:stretch/>
        </p:blipFill>
        <p:spPr>
          <a:xfrm>
            <a:off x="6495522" y="1689100"/>
            <a:ext cx="5775461" cy="5346704"/>
          </a:xfrm>
          <a:prstGeom prst="rect">
            <a:avLst/>
          </a:prstGeom>
        </p:spPr>
      </p:pic>
    </p:spTree>
    <p:extLst>
      <p:ext uri="{BB962C8B-B14F-4D97-AF65-F5344CB8AC3E}">
        <p14:creationId xmlns:p14="http://schemas.microsoft.com/office/powerpoint/2010/main" val="238874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B28396-B8F8-60F5-68DE-0DC31E432770}"/>
              </a:ext>
            </a:extLst>
          </p:cNvPr>
          <p:cNvSpPr/>
          <p:nvPr/>
        </p:nvSpPr>
        <p:spPr>
          <a:xfrm>
            <a:off x="0" y="5934528"/>
            <a:ext cx="12186557" cy="918935"/>
          </a:xfrm>
          <a:prstGeom prst="rect">
            <a:avLst/>
          </a:prstGeom>
          <a:solidFill>
            <a:srgbClr val="38A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8">
            <a:extLst>
              <a:ext uri="{FF2B5EF4-FFF2-40B4-BE49-F238E27FC236}">
                <a16:creationId xmlns:a16="http://schemas.microsoft.com/office/drawing/2014/main" id="{18C05822-8011-00F1-37D2-0B41E54ED09F}"/>
              </a:ext>
            </a:extLst>
          </p:cNvPr>
          <p:cNvSpPr>
            <a:spLocks noGrp="1"/>
          </p:cNvSpPr>
          <p:nvPr>
            <p:ph type="title"/>
          </p:nvPr>
        </p:nvSpPr>
        <p:spPr>
          <a:xfrm>
            <a:off x="313334" y="134303"/>
            <a:ext cx="10515600" cy="1325563"/>
          </a:xfrm>
        </p:spPr>
        <p:txBody>
          <a:bodyPr/>
          <a:lstStyle/>
          <a:p>
            <a:r>
              <a:rPr lang="en-US" b="1">
                <a:latin typeface="Roboto"/>
                <a:ea typeface="Roboto"/>
                <a:cs typeface="Roboto"/>
              </a:rPr>
              <a:t>Private businesses</a:t>
            </a:r>
            <a:endParaRPr lang="en-US">
              <a:cs typeface="Calibri Light"/>
            </a:endParaRPr>
          </a:p>
        </p:txBody>
      </p:sp>
      <p:sp>
        <p:nvSpPr>
          <p:cNvPr id="6" name="TextBox 5">
            <a:extLst>
              <a:ext uri="{FF2B5EF4-FFF2-40B4-BE49-F238E27FC236}">
                <a16:creationId xmlns:a16="http://schemas.microsoft.com/office/drawing/2014/main" id="{8197FA70-D5AD-E373-527F-E736D73B7053}"/>
              </a:ext>
            </a:extLst>
          </p:cNvPr>
          <p:cNvSpPr txBox="1"/>
          <p:nvPr/>
        </p:nvSpPr>
        <p:spPr>
          <a:xfrm>
            <a:off x="308235" y="1234397"/>
            <a:ext cx="7399440" cy="6020494"/>
          </a:xfrm>
          <a:prstGeom prst="rect">
            <a:avLst/>
          </a:prstGeom>
          <a:noFill/>
        </p:spPr>
        <p:txBody>
          <a:bodyPr wrap="square" lIns="91440" tIns="45720" rIns="91440" bIns="45720" rtlCol="0" anchor="t">
            <a:noAutofit/>
          </a:bodyPr>
          <a:lstStyle/>
          <a:p>
            <a:pPr>
              <a:spcAft>
                <a:spcPts val="600"/>
              </a:spcAft>
            </a:pPr>
            <a:r>
              <a:rPr lang="en-US">
                <a:latin typeface="Roboto"/>
                <a:ea typeface="Roboto"/>
                <a:cs typeface="Roboto"/>
              </a:rPr>
              <a:t>Commercial businesses in Ontario (like stores, banks, cell phone companies, and online platforms) must follow the rules set out in the Federal law called PIPEDA (the </a:t>
            </a:r>
            <a:r>
              <a:rPr lang="en-US" i="1">
                <a:latin typeface="Roboto"/>
                <a:ea typeface="Roboto"/>
                <a:cs typeface="Roboto"/>
              </a:rPr>
              <a:t>Personal Information and Protection of Electronic Documents Act</a:t>
            </a:r>
            <a:r>
              <a:rPr lang="en-US">
                <a:latin typeface="Roboto"/>
                <a:ea typeface="Roboto"/>
                <a:cs typeface="Roboto"/>
              </a:rPr>
              <a:t>). </a:t>
            </a:r>
          </a:p>
          <a:p>
            <a:pPr>
              <a:spcAft>
                <a:spcPts val="600"/>
              </a:spcAft>
            </a:pPr>
            <a:endParaRPr lang="en-US">
              <a:latin typeface="Roboto"/>
              <a:ea typeface="Roboto"/>
              <a:cs typeface="Roboto"/>
            </a:endParaRPr>
          </a:p>
          <a:p>
            <a:pPr>
              <a:spcAft>
                <a:spcPts val="600"/>
              </a:spcAft>
            </a:pPr>
            <a:r>
              <a:rPr lang="en-US">
                <a:latin typeface="Roboto"/>
                <a:ea typeface="Roboto"/>
                <a:cs typeface="Roboto"/>
              </a:rPr>
              <a:t>These businesses must, for example:</a:t>
            </a:r>
            <a:endParaRPr lang="en-US">
              <a:latin typeface="Roboto"/>
              <a:ea typeface="Roboto"/>
              <a:cs typeface="Calibri" panose="020F0502020204030204"/>
            </a:endParaRPr>
          </a:p>
          <a:p>
            <a:pPr marL="342900" indent="-342900">
              <a:spcAft>
                <a:spcPts val="600"/>
              </a:spcAft>
              <a:buFont typeface="Arial"/>
              <a:buChar char="•"/>
            </a:pPr>
            <a:r>
              <a:rPr lang="en-US">
                <a:latin typeface="Roboto"/>
                <a:ea typeface="Roboto"/>
                <a:cs typeface="Roboto"/>
              </a:rPr>
              <a:t>only collect your personal information if it’s reasonable and appropriate </a:t>
            </a:r>
          </a:p>
          <a:p>
            <a:pPr marL="342900" indent="-342900">
              <a:spcAft>
                <a:spcPts val="600"/>
              </a:spcAft>
              <a:buFont typeface="Arial"/>
              <a:buChar char="•"/>
            </a:pPr>
            <a:r>
              <a:rPr lang="en-US">
                <a:latin typeface="Roboto"/>
                <a:ea typeface="Roboto"/>
                <a:cs typeface="Roboto"/>
              </a:rPr>
              <a:t>tell you what they intend to do with it</a:t>
            </a:r>
          </a:p>
          <a:p>
            <a:pPr marL="342900" indent="-342900">
              <a:spcAft>
                <a:spcPts val="600"/>
              </a:spcAft>
              <a:buFont typeface="Arial"/>
              <a:buChar char="•"/>
            </a:pPr>
            <a:r>
              <a:rPr lang="en-US">
                <a:latin typeface="Roboto"/>
                <a:ea typeface="Roboto"/>
                <a:cs typeface="Roboto"/>
              </a:rPr>
              <a:t>obtain your informed consent before using or disclosing it </a:t>
            </a:r>
          </a:p>
          <a:p>
            <a:pPr marL="342900" indent="-342900">
              <a:spcAft>
                <a:spcPts val="600"/>
              </a:spcAft>
              <a:buFont typeface="Arial"/>
              <a:buChar char="•"/>
            </a:pPr>
            <a:r>
              <a:rPr lang="en-US">
                <a:latin typeface="Roboto"/>
                <a:ea typeface="Roboto"/>
                <a:cs typeface="Roboto"/>
              </a:rPr>
              <a:t>protect your personal information</a:t>
            </a:r>
          </a:p>
          <a:p>
            <a:pPr marL="342900" indent="-342900">
              <a:spcAft>
                <a:spcPts val="600"/>
              </a:spcAft>
              <a:buFont typeface="Arial"/>
              <a:buChar char="•"/>
            </a:pPr>
            <a:r>
              <a:rPr lang="en-US">
                <a:latin typeface="Roboto"/>
                <a:ea typeface="Roboto"/>
                <a:cs typeface="Roboto"/>
              </a:rPr>
              <a:t>securely destroy it when it is no longer needed</a:t>
            </a:r>
          </a:p>
          <a:p>
            <a:pPr marL="342900" indent="-342900">
              <a:spcAft>
                <a:spcPts val="600"/>
              </a:spcAft>
              <a:buFont typeface="Arial"/>
              <a:buChar char="•"/>
            </a:pPr>
            <a:r>
              <a:rPr lang="en-US">
                <a:latin typeface="Roboto"/>
                <a:ea typeface="Roboto"/>
                <a:cs typeface="Roboto"/>
              </a:rPr>
              <a:t>allow you to access your own personal information, and</a:t>
            </a:r>
          </a:p>
          <a:p>
            <a:pPr marL="342900" indent="-342900">
              <a:spcAft>
                <a:spcPts val="600"/>
              </a:spcAft>
              <a:buFont typeface="Arial"/>
              <a:buChar char="•"/>
            </a:pPr>
            <a:r>
              <a:rPr lang="en-US">
                <a:latin typeface="Roboto"/>
                <a:ea typeface="Roboto"/>
                <a:cs typeface="Roboto"/>
              </a:rPr>
              <a:t>correct it if they got it wrong </a:t>
            </a:r>
          </a:p>
          <a:p>
            <a:pPr marL="800100" lvl="1" indent="-342900">
              <a:spcAft>
                <a:spcPts val="600"/>
              </a:spcAft>
              <a:buFont typeface="Arial" panose="020B0604020202020204" pitchFamily="34" charset="0"/>
              <a:buChar char="•"/>
            </a:pPr>
            <a:endParaRPr lang="en-US" sz="2400">
              <a:latin typeface="Roboto"/>
              <a:ea typeface="Roboto"/>
              <a:cs typeface="Roboto"/>
            </a:endParaRPr>
          </a:p>
          <a:p>
            <a:pPr>
              <a:spcAft>
                <a:spcPts val="600"/>
              </a:spcAft>
            </a:pPr>
            <a:endParaRPr lang="en-US" sz="2400">
              <a:latin typeface="Roboto"/>
              <a:ea typeface="Roboto"/>
              <a:cs typeface="Roboto"/>
            </a:endParaRPr>
          </a:p>
          <a:p>
            <a:pPr>
              <a:spcAft>
                <a:spcPts val="600"/>
              </a:spcAft>
            </a:pPr>
            <a:endParaRPr lang="en-US" sz="2400">
              <a:latin typeface="Roboto"/>
              <a:ea typeface="Roboto"/>
              <a:cs typeface="Roboto"/>
            </a:endParaRPr>
          </a:p>
          <a:p>
            <a:pPr>
              <a:spcAft>
                <a:spcPts val="600"/>
              </a:spcAft>
            </a:pPr>
            <a:endParaRPr lang="en-CA" sz="2400">
              <a:latin typeface="Roboto"/>
              <a:ea typeface="Roboto"/>
              <a:cs typeface="Roboto"/>
            </a:endParaRPr>
          </a:p>
        </p:txBody>
      </p:sp>
      <p:pic>
        <p:nvPicPr>
          <p:cNvPr id="2" name="Picture 1" descr="A person standing next to a graph and a target&#10;&#10;Description automatically generated">
            <a:extLst>
              <a:ext uri="{FF2B5EF4-FFF2-40B4-BE49-F238E27FC236}">
                <a16:creationId xmlns:a16="http://schemas.microsoft.com/office/drawing/2014/main" id="{92E77624-FE78-6F95-8F18-F4F926FBBADD}"/>
              </a:ext>
            </a:extLst>
          </p:cNvPr>
          <p:cNvPicPr>
            <a:picLocks noChangeAspect="1"/>
          </p:cNvPicPr>
          <p:nvPr/>
        </p:nvPicPr>
        <p:blipFill rotWithShape="1">
          <a:blip r:embed="rId2"/>
          <a:srcRect l="18133" r="19290"/>
          <a:stretch/>
        </p:blipFill>
        <p:spPr>
          <a:xfrm>
            <a:off x="7514672" y="1050872"/>
            <a:ext cx="4679896" cy="4368800"/>
          </a:xfrm>
          <a:prstGeom prst="rect">
            <a:avLst/>
          </a:prstGeom>
        </p:spPr>
      </p:pic>
    </p:spTree>
    <p:extLst>
      <p:ext uri="{BB962C8B-B14F-4D97-AF65-F5344CB8AC3E}">
        <p14:creationId xmlns:p14="http://schemas.microsoft.com/office/powerpoint/2010/main" val="3434992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1450</Words>
  <Application>Microsoft Office PowerPoint</Application>
  <PresentationFormat>Widescreen</PresentationFormat>
  <Paragraphs>174</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Roboto</vt:lpstr>
      <vt:lpstr>Office Theme</vt:lpstr>
      <vt:lpstr>Know your rights, protect your privacy</vt:lpstr>
      <vt:lpstr>Roadmap</vt:lpstr>
      <vt:lpstr>PowerPoint Presentation</vt:lpstr>
      <vt:lpstr>What words come to mind when you think of privacy?</vt:lpstr>
      <vt:lpstr>What are your privacy rights? </vt:lpstr>
      <vt:lpstr>Governments and public institutions</vt:lpstr>
      <vt:lpstr>PowerPoint Presentation</vt:lpstr>
      <vt:lpstr>PowerPoint Presentation</vt:lpstr>
      <vt:lpstr>Private businesses</vt:lpstr>
      <vt:lpstr>What if your privacy rights are not being respected? </vt:lpstr>
      <vt:lpstr>Privacy and you</vt:lpstr>
      <vt:lpstr>When do you think about your privacy?</vt:lpstr>
      <vt:lpstr>PowerPoint Presentation</vt:lpstr>
      <vt:lpstr>“It is now estimated that 72 million pieces of personal data will be collected on every child around the world before their 13th birthday”   </vt:lpstr>
      <vt:lpstr>PowerPoint Presentation</vt:lpstr>
      <vt:lpstr>Age verification</vt:lpstr>
      <vt:lpstr>Right to be forgotten</vt:lpstr>
      <vt:lpstr>AI and cyberbullying</vt:lpstr>
      <vt:lpstr>What can you do?</vt:lpstr>
      <vt:lpstr>Remember: </vt:lpstr>
      <vt:lpstr>Remember: </vt:lpstr>
      <vt:lpstr>What are some other ways you can protect your privacy and personal information?</vt:lpstr>
      <vt:lpstr>PowerPoint Presentation</vt:lpstr>
      <vt:lpstr>Digital Privacy Charter for Ontario Schools</vt:lpstr>
      <vt:lpstr>Follow the IPC on Instagram!</vt:lpstr>
      <vt:lpstr>Check out the IPC podcast, Info Matters</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MEETING</dc:title>
  <dc:creator>Quinton Green</dc:creator>
  <cp:lastModifiedBy>Katie MacIntosh</cp:lastModifiedBy>
  <cp:revision>2</cp:revision>
  <dcterms:created xsi:type="dcterms:W3CDTF">2023-02-06T12:23:18Z</dcterms:created>
  <dcterms:modified xsi:type="dcterms:W3CDTF">2024-08-29T18:12:42Z</dcterms:modified>
</cp:coreProperties>
</file>